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73"/>
  </p:notesMasterIdLst>
  <p:sldIdLst>
    <p:sldId id="617" r:id="rId4"/>
    <p:sldId id="1010" r:id="rId5"/>
    <p:sldId id="997" r:id="rId6"/>
    <p:sldId id="996" r:id="rId7"/>
    <p:sldId id="998" r:id="rId8"/>
    <p:sldId id="976" r:id="rId9"/>
    <p:sldId id="1035" r:id="rId10"/>
    <p:sldId id="1036" r:id="rId11"/>
    <p:sldId id="1037" r:id="rId12"/>
    <p:sldId id="1038" r:id="rId13"/>
    <p:sldId id="1000" r:id="rId14"/>
    <p:sldId id="1001" r:id="rId15"/>
    <p:sldId id="1002" r:id="rId16"/>
    <p:sldId id="1003" r:id="rId17"/>
    <p:sldId id="1004" r:id="rId18"/>
    <p:sldId id="1005" r:id="rId19"/>
    <p:sldId id="1006" r:id="rId20"/>
    <p:sldId id="1059" r:id="rId21"/>
    <p:sldId id="1011" r:id="rId22"/>
    <p:sldId id="970" r:id="rId23"/>
    <p:sldId id="1014" r:id="rId24"/>
    <p:sldId id="1012" r:id="rId25"/>
    <p:sldId id="1015" r:id="rId26"/>
    <p:sldId id="1013" r:id="rId27"/>
    <p:sldId id="1016" r:id="rId28"/>
    <p:sldId id="1017" r:id="rId29"/>
    <p:sldId id="972" r:id="rId30"/>
    <p:sldId id="971" r:id="rId31"/>
    <p:sldId id="974" r:id="rId32"/>
    <p:sldId id="1019" r:id="rId33"/>
    <p:sldId id="1020" r:id="rId34"/>
    <p:sldId id="1021" r:id="rId35"/>
    <p:sldId id="1060" r:id="rId36"/>
    <p:sldId id="1018" r:id="rId37"/>
    <p:sldId id="1022" r:id="rId38"/>
    <p:sldId id="973" r:id="rId39"/>
    <p:sldId id="977" r:id="rId40"/>
    <p:sldId id="1051" r:id="rId41"/>
    <p:sldId id="1040" r:id="rId42"/>
    <p:sldId id="1041" r:id="rId43"/>
    <p:sldId id="1050" r:id="rId44"/>
    <p:sldId id="1043" r:id="rId45"/>
    <p:sldId id="1042" r:id="rId46"/>
    <p:sldId id="1047" r:id="rId47"/>
    <p:sldId id="1046" r:id="rId48"/>
    <p:sldId id="1044" r:id="rId49"/>
    <p:sldId id="1045" r:id="rId50"/>
    <p:sldId id="1048" r:id="rId51"/>
    <p:sldId id="1049" r:id="rId52"/>
    <p:sldId id="1026" r:id="rId53"/>
    <p:sldId id="1025" r:id="rId54"/>
    <p:sldId id="1023" r:id="rId55"/>
    <p:sldId id="1024" r:id="rId56"/>
    <p:sldId id="1027" r:id="rId57"/>
    <p:sldId id="1028" r:id="rId58"/>
    <p:sldId id="1029" r:id="rId59"/>
    <p:sldId id="975" r:id="rId60"/>
    <p:sldId id="1032" r:id="rId61"/>
    <p:sldId id="1030" r:id="rId62"/>
    <p:sldId id="1031" r:id="rId63"/>
    <p:sldId id="1052" r:id="rId64"/>
    <p:sldId id="1033" r:id="rId65"/>
    <p:sldId id="1055" r:id="rId66"/>
    <p:sldId id="1056" r:id="rId67"/>
    <p:sldId id="1057" r:id="rId68"/>
    <p:sldId id="1053" r:id="rId69"/>
    <p:sldId id="1054" r:id="rId70"/>
    <p:sldId id="1061" r:id="rId71"/>
    <p:sldId id="105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FF9394"/>
    <a:srgbClr val="C9751D"/>
    <a:srgbClr val="EC8922"/>
    <a:srgbClr val="FF7200"/>
    <a:srgbClr val="0432FF"/>
    <a:srgbClr val="00FA09"/>
    <a:srgbClr val="FF40FF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85" autoAdjust="0"/>
    <p:restoredTop sz="86518" autoAdjust="0"/>
  </p:normalViewPr>
  <p:slideViewPr>
    <p:cSldViewPr snapToGrid="0">
      <p:cViewPr varScale="1">
        <p:scale>
          <a:sx n="83" d="100"/>
          <a:sy n="83" d="100"/>
        </p:scale>
        <p:origin x="232" y="472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2023/4/11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28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641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4049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73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888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856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706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5689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141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933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41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193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8492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9892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5229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0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137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988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068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994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75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063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61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0649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0078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9120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9496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166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247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361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9318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364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2028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4479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661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9523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378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7431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8509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358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9143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153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543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8147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2099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29735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8555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338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为什么会成为依赖于随机数</a:t>
            </a:r>
            <a:r>
              <a:rPr lang="en-US" altLang="zh-CN" dirty="0"/>
              <a:t>\epsilon</a:t>
            </a:r>
            <a:r>
              <a:rPr lang="zh-CN" altLang="en-US" dirty="0"/>
              <a:t>的项，这是因为，</a:t>
            </a:r>
            <a:r>
              <a:rPr lang="en-US" altLang="zh-CN" dirty="0"/>
              <a:t>\mu</a:t>
            </a:r>
            <a:r>
              <a:rPr lang="zh-CN" altLang="en-US" dirty="0"/>
              <a:t>本来依赖于</a:t>
            </a:r>
            <a:r>
              <a:rPr lang="en-US" altLang="zh-CN" dirty="0"/>
              <a:t>X0</a:t>
            </a:r>
            <a:r>
              <a:rPr lang="zh-CN" altLang="en-US" dirty="0"/>
              <a:t>，而</a:t>
            </a:r>
            <a:r>
              <a:rPr lang="en-US" altLang="zh-CN" dirty="0"/>
              <a:t>X0</a:t>
            </a:r>
            <a:r>
              <a:rPr lang="zh-CN" altLang="en-US" dirty="0"/>
              <a:t>与</a:t>
            </a:r>
            <a:r>
              <a:rPr lang="en-US" altLang="zh-CN" dirty="0"/>
              <a:t>\epsilon</a:t>
            </a:r>
            <a:r>
              <a:rPr lang="zh-CN" altLang="en-US" dirty="0"/>
              <a:t>有关系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1034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50908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9767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236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15771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524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36040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10401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3601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82527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45001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2299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2542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5589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3985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1733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3126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19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6.png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0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arxiv.org/pdf/1605.08803.pdf" TargetMode="External"/><Relationship Id="rId5" Type="http://schemas.openxmlformats.org/officeDocument/2006/relationships/image" Target="../media/image580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arxiv.org/pdf/1605.08803.pdf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hyperlink" Target="https://arxiv.org/pdf/1605.08803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arxiv.org/pdf/1605.08803.pdf&#65292;Neura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4.png"/><Relationship Id="rId4" Type="http://schemas.openxmlformats.org/officeDocument/2006/relationships/hyperlink" Target="https://arxiv.org/pdf/1605.08803.pdf&#65292;Neura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80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arxiv.org/abs/2006.11239" TargetMode="External"/><Relationship Id="rId5" Type="http://schemas.openxmlformats.org/officeDocument/2006/relationships/hyperlink" Target="https://arxiv.org/abs/1907.05600" TargetMode="External"/><Relationship Id="rId4" Type="http://schemas.openxmlformats.org/officeDocument/2006/relationships/hyperlink" Target="https://arxiv.org/abs/1503.0358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png"/><Relationship Id="rId5" Type="http://schemas.openxmlformats.org/officeDocument/2006/relationships/image" Target="../media/image63.gif"/><Relationship Id="rId4" Type="http://schemas.openxmlformats.org/officeDocument/2006/relationships/image" Target="../media/image62.gif"/><Relationship Id="rId9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10" Type="http://schemas.openxmlformats.org/officeDocument/2006/relationships/image" Target="../media/image74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6.png"/><Relationship Id="rId5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3.gif"/><Relationship Id="rId4" Type="http://schemas.openxmlformats.org/officeDocument/2006/relationships/image" Target="../media/image8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800.png"/><Relationship Id="rId18" Type="http://schemas.openxmlformats.org/officeDocument/2006/relationships/image" Target="../media/image850.png"/><Relationship Id="rId3" Type="http://schemas.openxmlformats.org/officeDocument/2006/relationships/image" Target="../media/image1.png"/><Relationship Id="rId7" Type="http://schemas.openxmlformats.org/officeDocument/2006/relationships/image" Target="../media/image74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30.png"/><Relationship Id="rId11" Type="http://schemas.openxmlformats.org/officeDocument/2006/relationships/image" Target="../media/image88.jpeg"/><Relationship Id="rId5" Type="http://schemas.openxmlformats.org/officeDocument/2006/relationships/image" Target="../media/image720.png"/><Relationship Id="rId15" Type="http://schemas.openxmlformats.org/officeDocument/2006/relationships/image" Target="../media/image82.png"/><Relationship Id="rId10" Type="http://schemas.openxmlformats.org/officeDocument/2006/relationships/image" Target="../media/image770.png"/><Relationship Id="rId4" Type="http://schemas.openxmlformats.org/officeDocument/2006/relationships/image" Target="../media/image87.png"/><Relationship Id="rId9" Type="http://schemas.openxmlformats.org/officeDocument/2006/relationships/image" Target="../media/image760.png"/><Relationship Id="rId1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880.png"/><Relationship Id="rId12" Type="http://schemas.openxmlformats.org/officeDocument/2006/relationships/image" Target="../media/image93.png"/><Relationship Id="rId17" Type="http://schemas.openxmlformats.org/officeDocument/2006/relationships/image" Target="../media/image88.jpe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97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5" Type="http://schemas.openxmlformats.org/officeDocument/2006/relationships/image" Target="../media/image960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89.jpeg"/><Relationship Id="rId14" Type="http://schemas.openxmlformats.org/officeDocument/2006/relationships/image" Target="../media/image9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88.jpeg"/><Relationship Id="rId1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12" Type="http://schemas.openxmlformats.org/officeDocument/2006/relationships/image" Target="../media/image1000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8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9.jpeg"/><Relationship Id="rId11" Type="http://schemas.openxmlformats.org/officeDocument/2006/relationships/image" Target="../media/image99.png"/><Relationship Id="rId5" Type="http://schemas.openxmlformats.org/officeDocument/2006/relationships/image" Target="../media/image89.png"/><Relationship Id="rId15" Type="http://schemas.openxmlformats.org/officeDocument/2006/relationships/image" Target="../media/image870.png"/><Relationship Id="rId10" Type="http://schemas.openxmlformats.org/officeDocument/2006/relationships/image" Target="../media/image980.png"/><Relationship Id="rId19" Type="http://schemas.openxmlformats.org/officeDocument/2006/relationships/image" Target="../media/image950.png"/><Relationship Id="rId4" Type="http://schemas.openxmlformats.org/officeDocument/2006/relationships/image" Target="../media/image87.png"/><Relationship Id="rId9" Type="http://schemas.openxmlformats.org/officeDocument/2006/relationships/image" Target="../media/image960.png"/><Relationship Id="rId14" Type="http://schemas.openxmlformats.org/officeDocument/2006/relationships/image" Target="../media/image86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88.jpeg"/><Relationship Id="rId1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12" Type="http://schemas.openxmlformats.org/officeDocument/2006/relationships/image" Target="../media/image1030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88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9.jpeg"/><Relationship Id="rId11" Type="http://schemas.openxmlformats.org/officeDocument/2006/relationships/image" Target="../media/image1020.png"/><Relationship Id="rId5" Type="http://schemas.openxmlformats.org/officeDocument/2006/relationships/image" Target="../media/image89.png"/><Relationship Id="rId15" Type="http://schemas.openxmlformats.org/officeDocument/2006/relationships/image" Target="../media/image870.png"/><Relationship Id="rId10" Type="http://schemas.openxmlformats.org/officeDocument/2006/relationships/image" Target="../media/image101.png"/><Relationship Id="rId19" Type="http://schemas.openxmlformats.org/officeDocument/2006/relationships/image" Target="../media/image950.png"/><Relationship Id="rId4" Type="http://schemas.openxmlformats.org/officeDocument/2006/relationships/image" Target="../media/image87.png"/><Relationship Id="rId9" Type="http://schemas.openxmlformats.org/officeDocument/2006/relationships/image" Target="../media/image960.png"/><Relationship Id="rId14" Type="http://schemas.openxmlformats.org/officeDocument/2006/relationships/image" Target="../media/image8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1110.png"/><Relationship Id="rId18" Type="http://schemas.openxmlformats.org/officeDocument/2006/relationships/image" Target="../media/image1160.png"/><Relationship Id="rId3" Type="http://schemas.openxmlformats.org/officeDocument/2006/relationships/image" Target="../media/image1.png"/><Relationship Id="rId21" Type="http://schemas.openxmlformats.org/officeDocument/2006/relationships/image" Target="../media/image1190.png"/><Relationship Id="rId7" Type="http://schemas.openxmlformats.org/officeDocument/2006/relationships/image" Target="../media/image1060.png"/><Relationship Id="rId12" Type="http://schemas.openxmlformats.org/officeDocument/2006/relationships/image" Target="../media/image1100.png"/><Relationship Id="rId17" Type="http://schemas.openxmlformats.org/officeDocument/2006/relationships/image" Target="../media/image1150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140.png"/><Relationship Id="rId20" Type="http://schemas.openxmlformats.org/officeDocument/2006/relationships/image" Target="../media/image118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50.png"/><Relationship Id="rId11" Type="http://schemas.openxmlformats.org/officeDocument/2006/relationships/image" Target="../media/image88.jpeg"/><Relationship Id="rId24" Type="http://schemas.openxmlformats.org/officeDocument/2006/relationships/image" Target="../media/image92.png"/><Relationship Id="rId5" Type="http://schemas.openxmlformats.org/officeDocument/2006/relationships/image" Target="../media/image1040.png"/><Relationship Id="rId15" Type="http://schemas.openxmlformats.org/officeDocument/2006/relationships/image" Target="../media/image1130.png"/><Relationship Id="rId23" Type="http://schemas.openxmlformats.org/officeDocument/2006/relationships/image" Target="../media/image1210.png"/><Relationship Id="rId10" Type="http://schemas.openxmlformats.org/officeDocument/2006/relationships/image" Target="../media/image1090.png"/><Relationship Id="rId19" Type="http://schemas.openxmlformats.org/officeDocument/2006/relationships/image" Target="../media/image1170.png"/><Relationship Id="rId4" Type="http://schemas.openxmlformats.org/officeDocument/2006/relationships/image" Target="../media/image87.png"/><Relationship Id="rId9" Type="http://schemas.openxmlformats.org/officeDocument/2006/relationships/image" Target="../media/image1080.png"/><Relationship Id="rId14" Type="http://schemas.openxmlformats.org/officeDocument/2006/relationships/image" Target="../media/image1120.png"/><Relationship Id="rId22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5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6.png"/><Relationship Id="rId5" Type="http://schemas.openxmlformats.org/officeDocument/2006/relationships/image" Target="../media/image95.png"/><Relationship Id="rId4" Type="http://schemas.openxmlformats.org/officeDocument/2006/relationships/image" Target="../media/image7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0.png"/><Relationship Id="rId4" Type="http://schemas.openxmlformats.org/officeDocument/2006/relationships/hyperlink" Target="http://arxiv.org/abs/2103.00020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arxiv.org/abs/2103.00020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hyperlink" Target="http://arxiv.org/abs/2103.00020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png"/><Relationship Id="rId5" Type="http://schemas.openxmlformats.org/officeDocument/2006/relationships/hyperlink" Target="http://arxiv.org/abs/2209.00796" TargetMode="External"/><Relationship Id="rId4" Type="http://schemas.openxmlformats.org/officeDocument/2006/relationships/hyperlink" Target="http://arxiv.org/abs/2209.02646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215" y="1586285"/>
            <a:ext cx="6951785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Generative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B346005-F9D7-EB4B-345E-712AD453A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2275" r="2526" b="2782"/>
          <a:stretch/>
        </p:blipFill>
        <p:spPr bwMode="auto">
          <a:xfrm>
            <a:off x="316523" y="1635025"/>
            <a:ext cx="4774136" cy="338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8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Maximum Likelihood Principle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37C9F8-3A89-8734-B57F-C81ED76C16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23" y="1504808"/>
            <a:ext cx="8197369" cy="398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871A57-4851-20D3-E0E4-7270D98933A4}"/>
                  </a:ext>
                </a:extLst>
              </p:cNvPr>
              <p:cNvSpPr txBox="1"/>
              <p:nvPr/>
            </p:nvSpPr>
            <p:spPr>
              <a:xfrm>
                <a:off x="1047165" y="4952375"/>
                <a:ext cx="1429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871A57-4851-20D3-E0E4-7270D9893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65" y="4952375"/>
                <a:ext cx="1429559" cy="369332"/>
              </a:xfrm>
              <a:prstGeom prst="rect">
                <a:avLst/>
              </a:prstGeom>
              <a:blipFill>
                <a:blip r:embed="rId5"/>
                <a:stretch>
                  <a:fillRect l="-2655" r="-7965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FEB3BF0B-468E-485A-4DE6-1DE79C990898}"/>
              </a:ext>
            </a:extLst>
          </p:cNvPr>
          <p:cNvSpPr/>
          <p:nvPr/>
        </p:nvSpPr>
        <p:spPr>
          <a:xfrm>
            <a:off x="2775857" y="5044708"/>
            <a:ext cx="59826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内容占位符 8">
            <a:extLst>
              <a:ext uri="{FF2B5EF4-FFF2-40B4-BE49-F238E27FC236}">
                <a16:creationId xmlns:a16="http://schemas.microsoft.com/office/drawing/2014/main" id="{4B892A6F-3CCA-C471-CCBF-2E993DC47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11" y="3738031"/>
            <a:ext cx="42164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1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516A3D-B5B7-CD84-2BEF-7353B743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15906" y="3193364"/>
            <a:ext cx="5880100" cy="2819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EF322F-F71E-08BE-DEF1-996A50836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906" y="1279767"/>
            <a:ext cx="6972643" cy="1689334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E0A84747-2BC4-FECF-A6AF-16EE485C97BC}"/>
              </a:ext>
            </a:extLst>
          </p:cNvPr>
          <p:cNvSpPr/>
          <p:nvPr/>
        </p:nvSpPr>
        <p:spPr>
          <a:xfrm>
            <a:off x="6096000" y="4327071"/>
            <a:ext cx="843643" cy="293915"/>
          </a:xfrm>
          <a:prstGeom prst="roundRect">
            <a:avLst/>
          </a:pr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890D91-6F8E-EA3F-FC21-9416787571DC}"/>
              </a:ext>
            </a:extLst>
          </p:cNvPr>
          <p:cNvSpPr txBox="1"/>
          <p:nvPr/>
        </p:nvSpPr>
        <p:spPr>
          <a:xfrm>
            <a:off x="7429500" y="4147457"/>
            <a:ext cx="146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Variational Distribution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12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8516A3D-B5B7-CD84-2BEF-7353B743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039" y="3126103"/>
            <a:ext cx="5880100" cy="2819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8EF322F-F71E-08BE-DEF1-996A50836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906" y="1279767"/>
            <a:ext cx="6972643" cy="16893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FBCD3FC-5CC9-3029-8651-AF9633C8F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899" y="3515217"/>
            <a:ext cx="5622295" cy="220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Latent Variable as Gaussian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6C8477-ED47-C4E8-930D-9A3EECB3F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86" y="1162295"/>
            <a:ext cx="9699885" cy="4711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70AAFCF-205B-9D37-36A3-6430648E7ADA}"/>
                  </a:ext>
                </a:extLst>
              </p:cNvPr>
              <p:cNvSpPr/>
              <p:nvPr/>
            </p:nvSpPr>
            <p:spPr>
              <a:xfrm>
                <a:off x="9182991" y="2674882"/>
                <a:ext cx="2835648" cy="693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70AAFCF-205B-9D37-36A3-6430648E7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991" y="2674882"/>
                <a:ext cx="2835648" cy="6934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41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00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generate random noise?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56D77C-E82F-6613-10A4-8136214BD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221" y="1554660"/>
            <a:ext cx="8890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212778-A68F-F65F-8928-12ECD3F78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515845"/>
            <a:ext cx="3916847" cy="3693027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F82F8E93-3181-F131-AEF9-9B1A8B9645F9}"/>
              </a:ext>
            </a:extLst>
          </p:cNvPr>
          <p:cNvSpPr/>
          <p:nvPr/>
        </p:nvSpPr>
        <p:spPr>
          <a:xfrm>
            <a:off x="5339443" y="2906486"/>
            <a:ext cx="596590" cy="4337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04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Reparameter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Technique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6B3B775-02FC-F81D-2C31-E91854E0CB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738" y="1307063"/>
            <a:ext cx="7036309" cy="4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CC5BBC-6BEE-6306-342A-E4A56389DC3D}"/>
                  </a:ext>
                </a:extLst>
              </p:cNvPr>
              <p:cNvSpPr txBox="1"/>
              <p:nvPr/>
            </p:nvSpPr>
            <p:spPr>
              <a:xfrm>
                <a:off x="8667514" y="2919641"/>
                <a:ext cx="2031582" cy="301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CC5BBC-6BEE-6306-342A-E4A56389D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514" y="2919641"/>
                <a:ext cx="2031582" cy="301749"/>
              </a:xfrm>
              <a:prstGeom prst="rect">
                <a:avLst/>
              </a:prstGeom>
              <a:blipFill>
                <a:blip r:embed="rId5"/>
                <a:stretch>
                  <a:fillRect l="-621" r="-621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9128B-7A50-9F36-05BD-5E1561597151}"/>
                  </a:ext>
                </a:extLst>
              </p:cNvPr>
              <p:cNvSpPr txBox="1"/>
              <p:nvPr/>
            </p:nvSpPr>
            <p:spPr>
              <a:xfrm>
                <a:off x="8214188" y="3636611"/>
                <a:ext cx="127861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8A9128B-7A50-9F36-05BD-5E1561597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188" y="3636611"/>
                <a:ext cx="1278610" cy="307777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04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A0578000-3050-1443-16BE-E662AE3B7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" b="26175"/>
          <a:stretch/>
        </p:blipFill>
        <p:spPr>
          <a:xfrm>
            <a:off x="1151164" y="1395559"/>
            <a:ext cx="9863652" cy="40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2020.05.02.12.38.mp4" descr="2020.05.02.12.38.mp4">
            <a:hlinkClick r:id="" action="ppaction://media"/>
            <a:extLst>
              <a:ext uri="{FF2B5EF4-FFF2-40B4-BE49-F238E27FC236}">
                <a16:creationId xmlns:a16="http://schemas.microsoft.com/office/drawing/2014/main" id="{3A7BAA75-C8A1-3270-E77D-895198FB74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4304" y="1480299"/>
            <a:ext cx="5369894" cy="4224707"/>
          </a:xfrm>
          <a:prstGeom prst="rect">
            <a:avLst/>
          </a:prstGeom>
        </p:spPr>
      </p:pic>
      <p:pic>
        <p:nvPicPr>
          <p:cNvPr id="4" name="2020.05.02.12.40.mp4" descr="2020.05.02.12.40.mp4">
            <a:hlinkClick r:id="" action="ppaction://media"/>
            <a:extLst>
              <a:ext uri="{FF2B5EF4-FFF2-40B4-BE49-F238E27FC236}">
                <a16:creationId xmlns:a16="http://schemas.microsoft.com/office/drawing/2014/main" id="{3A4996B8-59AC-52C1-3726-A381E2F06E43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42512" y="1171911"/>
            <a:ext cx="4675184" cy="4597265"/>
          </a:xfrm>
        </p:spPr>
      </p:pic>
    </p:spTree>
    <p:extLst>
      <p:ext uri="{BB962C8B-B14F-4D97-AF65-F5344CB8AC3E}">
        <p14:creationId xmlns:p14="http://schemas.microsoft.com/office/powerpoint/2010/main" val="46834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5F323-2033-5ACA-4BC6-0D0497A54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39" y="1626939"/>
            <a:ext cx="10550647" cy="4134697"/>
          </a:xfrm>
        </p:spPr>
        <p:txBody>
          <a:bodyPr>
            <a:normAutofit lnSpcReduction="10000"/>
          </a:bodyPr>
          <a:lstStyle/>
          <a:p>
            <a:pPr algn="l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优点：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生成高质量的样本。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自动编码器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潜在空间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变分推断</a:t>
            </a:r>
            <a:endParaRPr lang="en-US" altLang="zh-CN" b="0" i="0" dirty="0">
              <a:solidFill>
                <a:srgbClr val="111827"/>
              </a:solidFill>
              <a:effectLst/>
              <a:latin typeface="ui-sans-serif"/>
            </a:endParaRPr>
          </a:p>
          <a:p>
            <a:pPr lvl="1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应用广泛</a:t>
            </a:r>
            <a:endParaRPr lang="en-US" altLang="zh-CN" b="0" i="0" dirty="0">
              <a:solidFill>
                <a:srgbClr val="111827"/>
              </a:solidFill>
              <a:effectLst/>
              <a:latin typeface="ui-sans-serif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缺点：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训练困难：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VAE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的训练过程比较困难，需要设置合适的超参数和优化算法，避免出现梯度消失和模式崩溃的问题。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模型复杂：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VAE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的模型比较复杂，需要大量的计算资源和时间来训练。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生成样本有限：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VAE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生成的样本数量是有限的，因为它只能从潜在空间中采样有限的样本。</a:t>
            </a:r>
          </a:p>
          <a:p>
            <a:pPr lvl="1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模糊的潜在空间：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VAE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学习的潜在空间可能是模糊的，因为它只是对数据的一个近似表示，可能存在信息损失。</a:t>
            </a:r>
          </a:p>
          <a:p>
            <a:pPr>
              <a:buFont typeface="Wingdings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14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79DFA0-73C8-500C-8D0D-B8E79FE5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2275" r="2526" b="2782"/>
          <a:stretch/>
        </p:blipFill>
        <p:spPr bwMode="auto">
          <a:xfrm>
            <a:off x="1025912" y="1082800"/>
            <a:ext cx="7861467" cy="55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3A7F78DB-10EC-DB4E-A0C7-425F6A418A77}"/>
              </a:ext>
            </a:extLst>
          </p:cNvPr>
          <p:cNvSpPr/>
          <p:nvPr/>
        </p:nvSpPr>
        <p:spPr>
          <a:xfrm>
            <a:off x="1025912" y="3869048"/>
            <a:ext cx="7899375" cy="1463172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F38DC1-24A3-29E3-97DD-238012DCE18A}"/>
              </a:ext>
            </a:extLst>
          </p:cNvPr>
          <p:cNvSpPr txBox="1"/>
          <p:nvPr/>
        </p:nvSpPr>
        <p:spPr>
          <a:xfrm>
            <a:off x="9317047" y="5927624"/>
            <a:ext cx="7180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7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77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79DFA0-73C8-500C-8D0D-B8E79FE5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2275" r="2526" b="2782"/>
          <a:stretch/>
        </p:blipFill>
        <p:spPr bwMode="auto">
          <a:xfrm>
            <a:off x="1025912" y="1082800"/>
            <a:ext cx="7861467" cy="55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3A7F78DB-10EC-DB4E-A0C7-425F6A418A77}"/>
              </a:ext>
            </a:extLst>
          </p:cNvPr>
          <p:cNvSpPr/>
          <p:nvPr/>
        </p:nvSpPr>
        <p:spPr>
          <a:xfrm>
            <a:off x="1025912" y="2513083"/>
            <a:ext cx="7899375" cy="1463172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BFE5E2-A74A-41B6-5B38-1EC0CBB99CFE}"/>
              </a:ext>
            </a:extLst>
          </p:cNvPr>
          <p:cNvSpPr txBox="1"/>
          <p:nvPr/>
        </p:nvSpPr>
        <p:spPr>
          <a:xfrm>
            <a:off x="9317047" y="5927624"/>
            <a:ext cx="7180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7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620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10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Normalizing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Shape 2">
            <a:extLst>
              <a:ext uri="{FF2B5EF4-FFF2-40B4-BE49-F238E27FC236}">
                <a16:creationId xmlns:a16="http://schemas.microsoft.com/office/drawing/2014/main" id="{CF6EF36A-B33C-284D-363D-418E9FD53FB4}"/>
              </a:ext>
            </a:extLst>
          </p:cNvPr>
          <p:cNvSpPr txBox="1"/>
          <p:nvPr/>
        </p:nvSpPr>
        <p:spPr>
          <a:xfrm>
            <a:off x="1025911" y="1671276"/>
            <a:ext cx="7577762" cy="380125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For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finite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discrete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rgbClr val="000000"/>
                </a:solidFill>
                <a:latin typeface="+mj-lt"/>
              </a:rPr>
              <a:t>Softmax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function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For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continuous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with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gaussian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distribution</a:t>
            </a:r>
            <a:endParaRPr dirty="0">
              <a:latin typeface="+mj-lt"/>
            </a:endParaRP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VAE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For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continuous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with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any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distribution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Normalizing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Flow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Diffusion</a:t>
            </a:r>
            <a:r>
              <a:rPr lang="zh-CN" altLang="en-US" sz="3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+mj-lt"/>
              </a:rPr>
              <a:t>model</a:t>
            </a:r>
            <a:endParaRPr sz="3200" dirty="0">
              <a:solidFill>
                <a:srgbClr val="00000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3677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10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E1952E-3655-F21D-3B36-15648418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1" y="1547933"/>
            <a:ext cx="3914728" cy="41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CA6D827-B6E7-6673-118B-EB713A85241C}"/>
                  </a:ext>
                </a:extLst>
              </p:cNvPr>
              <p:cNvSpPr txBox="1"/>
              <p:nvPr/>
            </p:nvSpPr>
            <p:spPr>
              <a:xfrm>
                <a:off x="8458861" y="2989745"/>
                <a:ext cx="171637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~?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CA6D827-B6E7-6673-118B-EB713A8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861" y="2989745"/>
                <a:ext cx="1716371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A5D0349-F12E-C76D-25BB-F226893C33D1}"/>
              </a:ext>
            </a:extLst>
          </p:cNvPr>
          <p:cNvSpPr txBox="1"/>
          <p:nvPr/>
        </p:nvSpPr>
        <p:spPr>
          <a:xfrm>
            <a:off x="8576781" y="4645030"/>
            <a:ext cx="214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bijector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84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10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Density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E1952E-3655-F21D-3B36-15648418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1" y="1547933"/>
            <a:ext cx="3914728" cy="41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CA6D827-B6E7-6673-118B-EB713A85241C}"/>
                  </a:ext>
                </a:extLst>
              </p:cNvPr>
              <p:cNvSpPr txBox="1"/>
              <p:nvPr/>
            </p:nvSpPr>
            <p:spPr>
              <a:xfrm>
                <a:off x="8271958" y="1875238"/>
                <a:ext cx="171637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~?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CA6D827-B6E7-6673-118B-EB713A8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958" y="1875238"/>
                <a:ext cx="1716371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2EAABE-C988-4FD4-F63B-1DCB69667B4A}"/>
                  </a:ext>
                </a:extLst>
              </p:cNvPr>
              <p:cNvSpPr txBox="1"/>
              <p:nvPr/>
            </p:nvSpPr>
            <p:spPr>
              <a:xfrm>
                <a:off x="7608537" y="3129275"/>
                <a:ext cx="3417019" cy="946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800" b="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6D2EAABE-C988-4FD4-F63B-1DCB6966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37" y="3129275"/>
                <a:ext cx="3417019" cy="94628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0F99C7-AA98-A7E3-CC8B-A1E0A133AA52}"/>
                  </a:ext>
                </a:extLst>
              </p:cNvPr>
              <p:cNvSpPr txBox="1"/>
              <p:nvPr/>
            </p:nvSpPr>
            <p:spPr>
              <a:xfrm>
                <a:off x="7421633" y="4383560"/>
                <a:ext cx="4576403" cy="14327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p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8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0F99C7-AA98-A7E3-CC8B-A1E0A133A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633" y="4383560"/>
                <a:ext cx="4576403" cy="1432765"/>
              </a:xfrm>
              <a:prstGeom prst="rect">
                <a:avLst/>
              </a:prstGeom>
              <a:blipFill>
                <a:blip r:embed="rId7"/>
                <a:stretch>
                  <a:fillRect t="-93805" r="-831" b="-85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580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10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116360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E1952E-3655-F21D-3B36-15648418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89" y="1430705"/>
            <a:ext cx="3914728" cy="41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CA6D827-B6E7-6673-118B-EB713A85241C}"/>
                  </a:ext>
                </a:extLst>
              </p:cNvPr>
              <p:cNvSpPr txBox="1"/>
              <p:nvPr/>
            </p:nvSpPr>
            <p:spPr>
              <a:xfrm>
                <a:off x="4734793" y="1777046"/>
                <a:ext cx="171637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~?</m:t>
                      </m:r>
                    </m:oMath>
                  </m:oMathPara>
                </a14:m>
                <a:endParaRPr kumimoji="1" lang="en-US" altLang="zh-CN" sz="2400" b="0" dirty="0"/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CA6D827-B6E7-6673-118B-EB713A8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793" y="1777046"/>
                <a:ext cx="1716371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0F99C7-AA98-A7E3-CC8B-A1E0A133AA52}"/>
                  </a:ext>
                </a:extLst>
              </p:cNvPr>
              <p:cNvSpPr txBox="1"/>
              <p:nvPr/>
            </p:nvSpPr>
            <p:spPr>
              <a:xfrm>
                <a:off x="7186308" y="1738708"/>
                <a:ext cx="4576403" cy="958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num>
                                    <m:den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kumimoji="1"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400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0F99C7-AA98-A7E3-CC8B-A1E0A133A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308" y="1738708"/>
                <a:ext cx="4576403" cy="9589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878489-AF12-0267-D1A4-ADCF122D8649}"/>
                  </a:ext>
                </a:extLst>
              </p:cNvPr>
              <p:cNvSpPr txBox="1"/>
              <p:nvPr/>
            </p:nvSpPr>
            <p:spPr>
              <a:xfrm>
                <a:off x="7958168" y="3153431"/>
                <a:ext cx="3726078" cy="1500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878489-AF12-0267-D1A4-ADCF122D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168" y="3153431"/>
                <a:ext cx="3726078" cy="15002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263F59-7466-1BFF-A896-1F27D704C4A3}"/>
                  </a:ext>
                </a:extLst>
              </p:cNvPr>
              <p:cNvSpPr txBox="1"/>
              <p:nvPr/>
            </p:nvSpPr>
            <p:spPr>
              <a:xfrm>
                <a:off x="7533005" y="4926633"/>
                <a:ext cx="45764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𝑎𝑏𝑢𝑠𝑜𝑙𝑢𝑡𝑒</m:t>
                      </m:r>
                      <m:r>
                        <a:rPr kumimoji="1" lang="zh-CN" alt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kumimoji="1" lang="zh-CN" alt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zh-CN" alt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𝑑𝑒𝑡𝑒𝑟𝑚𝑖𝑛𝑎𝑛𝑡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263F59-7466-1BFF-A896-1F27D704C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005" y="4926633"/>
                <a:ext cx="4576403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2D186CD4-E6EB-62D1-0D62-CC0F6868B99F}"/>
              </a:ext>
            </a:extLst>
          </p:cNvPr>
          <p:cNvSpPr txBox="1"/>
          <p:nvPr/>
        </p:nvSpPr>
        <p:spPr>
          <a:xfrm>
            <a:off x="7109840" y="2959160"/>
            <a:ext cx="129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Jacobian: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BCD3BC-93C5-0ADB-8805-91E7EFF6D32C}"/>
                  </a:ext>
                </a:extLst>
              </p:cNvPr>
              <p:cNvSpPr txBox="1"/>
              <p:nvPr/>
            </p:nvSpPr>
            <p:spPr>
              <a:xfrm>
                <a:off x="4309452" y="3253854"/>
                <a:ext cx="27016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BCD3BC-93C5-0ADB-8805-91E7EFF6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452" y="3253854"/>
                <a:ext cx="27016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8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10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Flows: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CF4D530-6DE5-E0D0-70A3-8E399E4B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645" y="1560315"/>
            <a:ext cx="9456710" cy="40060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E5D33F-9D80-8A47-671E-6A6506AAC4E0}"/>
              </a:ext>
            </a:extLst>
          </p:cNvPr>
          <p:cNvSpPr txBox="1"/>
          <p:nvPr/>
        </p:nvSpPr>
        <p:spPr>
          <a:xfrm>
            <a:off x="7058756" y="1248426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Invertible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0CFA139-9844-659E-A97D-6CCFD3A861E5}"/>
              </a:ext>
            </a:extLst>
          </p:cNvPr>
          <p:cNvSpPr txBox="1"/>
          <p:nvPr/>
        </p:nvSpPr>
        <p:spPr>
          <a:xfrm>
            <a:off x="193964" y="6328260"/>
            <a:ext cx="864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UC Berkeley -- Spring 2020 -- Deep Unsupervised Learning -- Pieter </a:t>
            </a:r>
            <a:r>
              <a:rPr lang="en" altLang="zh-CN" sz="1400" dirty="0" err="1"/>
              <a:t>Abbeel</a:t>
            </a:r>
            <a:r>
              <a:rPr lang="en" altLang="zh-CN" sz="1400" dirty="0"/>
              <a:t>, Peter Chen, Jonathan Ho, Aravind Srinivas, Alex Li, Wilson Yan -- L3 Flows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A705C9-4537-1876-ACC5-9E3DFC4C769E}"/>
              </a:ext>
            </a:extLst>
          </p:cNvPr>
          <p:cNvSpPr txBox="1"/>
          <p:nvPr/>
        </p:nvSpPr>
        <p:spPr>
          <a:xfrm>
            <a:off x="4004099" y="1248426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Invertible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2E7545-EB7D-2AF7-F093-6442ABCC1D96}"/>
              </a:ext>
            </a:extLst>
          </p:cNvPr>
          <p:cNvSpPr txBox="1"/>
          <p:nvPr/>
        </p:nvSpPr>
        <p:spPr>
          <a:xfrm>
            <a:off x="2078587" y="1243562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Invertible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DF93C31-3C2F-F443-FBC2-273911F03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218" y="1741046"/>
            <a:ext cx="1500909" cy="10848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122D3D-80F8-053E-62EC-9F5B77A93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89" y="2283494"/>
            <a:ext cx="825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83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10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Flows: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E5D33F-9D80-8A47-671E-6A6506AAC4E0}"/>
              </a:ext>
            </a:extLst>
          </p:cNvPr>
          <p:cNvSpPr txBox="1"/>
          <p:nvPr/>
        </p:nvSpPr>
        <p:spPr>
          <a:xfrm>
            <a:off x="6626033" y="1404555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Invertible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C2448C-4940-6B5D-BE9C-FAF9AFC8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381" y="1998150"/>
            <a:ext cx="9871365" cy="36307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3B02FE-02F3-EC3D-68F1-CE0536143C33}"/>
              </a:ext>
            </a:extLst>
          </p:cNvPr>
          <p:cNvSpPr txBox="1"/>
          <p:nvPr/>
        </p:nvSpPr>
        <p:spPr>
          <a:xfrm>
            <a:off x="193964" y="6328260"/>
            <a:ext cx="864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UC Berkeley -- Spring 2020 -- Deep Unsupervised Learning -- Pieter </a:t>
            </a:r>
            <a:r>
              <a:rPr lang="en" altLang="zh-CN" sz="1400" dirty="0" err="1"/>
              <a:t>Abbeel</a:t>
            </a:r>
            <a:r>
              <a:rPr lang="en" altLang="zh-CN" sz="1400" dirty="0"/>
              <a:t>, Peter Chen, Jonathan Ho, Aravind Srinivas, Alex Li, Wilson Yan -- L3 Flows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B041F1-1F2D-D536-347A-E7A83F7CB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055" y="1589221"/>
            <a:ext cx="1500909" cy="10848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631845-D3F4-A784-AF02-07F74FF4CE67}"/>
              </a:ext>
            </a:extLst>
          </p:cNvPr>
          <p:cNvSpPr txBox="1"/>
          <p:nvPr/>
        </p:nvSpPr>
        <p:spPr>
          <a:xfrm>
            <a:off x="4140766" y="1409414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Invertible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9EF2981-C31B-38B9-BB7F-75403A2A57C3}"/>
              </a:ext>
            </a:extLst>
          </p:cNvPr>
          <p:cNvSpPr txBox="1"/>
          <p:nvPr/>
        </p:nvSpPr>
        <p:spPr>
          <a:xfrm>
            <a:off x="2215254" y="1404550"/>
            <a:ext cx="225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Invertible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C66BBB-21C5-72E5-A504-A84408059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89" y="2519347"/>
            <a:ext cx="825500" cy="838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1F0603A-BF8C-618C-9105-8DC3CEB08B38}"/>
                  </a:ext>
                </a:extLst>
              </p:cNvPr>
              <p:cNvSpPr txBox="1"/>
              <p:nvPr/>
            </p:nvSpPr>
            <p:spPr>
              <a:xfrm>
                <a:off x="3132128" y="2753781"/>
                <a:ext cx="212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C1F0603A-BF8C-618C-9105-8DC3CEB0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128" y="2753781"/>
                <a:ext cx="212271" cy="369332"/>
              </a:xfrm>
              <a:prstGeom prst="rect">
                <a:avLst/>
              </a:prstGeom>
              <a:blipFill>
                <a:blip r:embed="rId7"/>
                <a:stretch>
                  <a:fillRect l="-5556" r="-5000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BEE57D-F518-87B9-30F4-AFF47B7FF5D1}"/>
                  </a:ext>
                </a:extLst>
              </p:cNvPr>
              <p:cNvSpPr txBox="1"/>
              <p:nvPr/>
            </p:nvSpPr>
            <p:spPr>
              <a:xfrm>
                <a:off x="4816117" y="2758137"/>
                <a:ext cx="212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BEE57D-F518-87B9-30F4-AFF47B7FF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117" y="2758137"/>
                <a:ext cx="212271" cy="369332"/>
              </a:xfrm>
              <a:prstGeom prst="rect">
                <a:avLst/>
              </a:prstGeom>
              <a:blipFill>
                <a:blip r:embed="rId8"/>
                <a:stretch>
                  <a:fillRect l="-11765" r="-58824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1793BE-76D3-153A-993A-7FF8EAA2A896}"/>
                  </a:ext>
                </a:extLst>
              </p:cNvPr>
              <p:cNvSpPr txBox="1"/>
              <p:nvPr/>
            </p:nvSpPr>
            <p:spPr>
              <a:xfrm>
                <a:off x="7933795" y="2702321"/>
                <a:ext cx="212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1793BE-76D3-153A-993A-7FF8EAA2A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795" y="2702321"/>
                <a:ext cx="212271" cy="369332"/>
              </a:xfrm>
              <a:prstGeom prst="rect">
                <a:avLst/>
              </a:prstGeom>
              <a:blipFill>
                <a:blip r:embed="rId9"/>
                <a:stretch>
                  <a:fillRect l="-5556" r="-50000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08EFAC4-2FDE-2543-2CD7-29384BE6E4D2}"/>
                  </a:ext>
                </a:extLst>
              </p:cNvPr>
              <p:cNvSpPr txBox="1"/>
              <p:nvPr/>
            </p:nvSpPr>
            <p:spPr>
              <a:xfrm>
                <a:off x="9031511" y="1102657"/>
                <a:ext cx="2951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08EFAC4-2FDE-2543-2CD7-29384BE6E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511" y="1102657"/>
                <a:ext cx="2951511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104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7B2174C-3A7E-6F24-9193-0B912392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909" y="1466891"/>
            <a:ext cx="9266963" cy="40555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BC015C-1656-0830-4840-5662B6AC795E}"/>
              </a:ext>
            </a:extLst>
          </p:cNvPr>
          <p:cNvSpPr txBox="1"/>
          <p:nvPr/>
        </p:nvSpPr>
        <p:spPr>
          <a:xfrm>
            <a:off x="193964" y="6328260"/>
            <a:ext cx="864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UC Berkeley -- Spring 2020 -- Deep Unsupervised Learning -- Pieter </a:t>
            </a:r>
            <a:r>
              <a:rPr lang="en" altLang="zh-CN" sz="1400" dirty="0" err="1"/>
              <a:t>Abbeel</a:t>
            </a:r>
            <a:r>
              <a:rPr lang="en" altLang="zh-CN" sz="1400" dirty="0"/>
              <a:t>, Peter Chen, Jonathan Ho, Aravind Srinivas, Alex Li, Wilson Yan -- L3 Flows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077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Sampling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93964" y="6328260"/>
            <a:ext cx="8645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UC Berkeley -- Spring 2020 -- Deep Unsupervised Learning -- Pieter </a:t>
            </a:r>
            <a:r>
              <a:rPr lang="en" altLang="zh-CN" sz="1400" dirty="0" err="1"/>
              <a:t>Abbeel</a:t>
            </a:r>
            <a:r>
              <a:rPr lang="en" altLang="zh-CN" sz="1400" dirty="0"/>
              <a:t>, Peter Chen, Jonathan Ho, Aravind Srinivas, Alex Li, Wilson Yan -- L3 Flows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C3E8BA-BD90-005E-F0BA-6B4D3E494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52" y="1838622"/>
            <a:ext cx="9847566" cy="38138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DC92DEF-78D7-9865-1C55-6AE166568C56}"/>
                  </a:ext>
                </a:extLst>
              </p:cNvPr>
              <p:cNvSpPr txBox="1"/>
              <p:nvPr/>
            </p:nvSpPr>
            <p:spPr>
              <a:xfrm>
                <a:off x="2870868" y="2655807"/>
                <a:ext cx="212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DC92DEF-78D7-9865-1C55-6AE16656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868" y="2655807"/>
                <a:ext cx="212271" cy="369332"/>
              </a:xfrm>
              <a:prstGeom prst="rect">
                <a:avLst/>
              </a:prstGeom>
              <a:blipFill>
                <a:blip r:embed="rId5"/>
                <a:stretch>
                  <a:fillRect l="-11765" r="-58824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6443F35-E559-7841-6FFC-64C1E19ABB5A}"/>
                  </a:ext>
                </a:extLst>
              </p:cNvPr>
              <p:cNvSpPr txBox="1"/>
              <p:nvPr/>
            </p:nvSpPr>
            <p:spPr>
              <a:xfrm>
                <a:off x="4554857" y="2660163"/>
                <a:ext cx="212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6443F35-E559-7841-6FFC-64C1E19A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857" y="2660163"/>
                <a:ext cx="212271" cy="369332"/>
              </a:xfrm>
              <a:prstGeom prst="rect">
                <a:avLst/>
              </a:prstGeom>
              <a:blipFill>
                <a:blip r:embed="rId6"/>
                <a:stretch>
                  <a:fillRect l="-5556" r="-5000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4C39F6B-FDA2-31BB-C09A-975E6EFFBA24}"/>
                  </a:ext>
                </a:extLst>
              </p:cNvPr>
              <p:cNvSpPr txBox="1"/>
              <p:nvPr/>
            </p:nvSpPr>
            <p:spPr>
              <a:xfrm>
                <a:off x="7672535" y="2604347"/>
                <a:ext cx="212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4C39F6B-FDA2-31BB-C09A-975E6EFFB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535" y="2604347"/>
                <a:ext cx="212271" cy="369332"/>
              </a:xfrm>
              <a:prstGeom prst="rect">
                <a:avLst/>
              </a:prstGeom>
              <a:blipFill>
                <a:blip r:embed="rId7"/>
                <a:stretch>
                  <a:fillRect l="-11765" r="-52941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246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19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Invertible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RealNVP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0FD1AE5F-0440-4F7B-4D02-9B23EF657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55" y="1874126"/>
            <a:ext cx="10195544" cy="3247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BA1B82-0771-3372-67D6-FDDD961F0002}"/>
                  </a:ext>
                </a:extLst>
              </p:cNvPr>
              <p:cNvSpPr txBox="1"/>
              <p:nvPr/>
            </p:nvSpPr>
            <p:spPr>
              <a:xfrm>
                <a:off x="3472250" y="5374900"/>
                <a:ext cx="4572000" cy="648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2667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6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20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indent="2667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CN" altLang="zh-CN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60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1600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sz="160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6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6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60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zh-CN" sz="20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BA1B82-0771-3372-67D6-FDDD961F0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250" y="5374900"/>
                <a:ext cx="4572000" cy="6482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9A096EB-F3BC-DC8D-1516-93C8B5D49854}"/>
              </a:ext>
            </a:extLst>
          </p:cNvPr>
          <p:cNvSpPr txBox="1"/>
          <p:nvPr/>
        </p:nvSpPr>
        <p:spPr>
          <a:xfrm>
            <a:off x="635619" y="6309150"/>
            <a:ext cx="78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https://arxiv.org/pdf/1605.08803.pdf</a:t>
            </a:r>
            <a:r>
              <a:rPr lang="zh-CN" altLang="en-US" dirty="0"/>
              <a:t>，</a:t>
            </a:r>
            <a:r>
              <a:rPr lang="en" altLang="zh-CN" dirty="0"/>
              <a:t>DENSITY ESTIMATION USING REAL NVP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089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任意形状 2">
            <a:extLst>
              <a:ext uri="{FF2B5EF4-FFF2-40B4-BE49-F238E27FC236}">
                <a16:creationId xmlns:a16="http://schemas.microsoft.com/office/drawing/2014/main" id="{2D931B74-A8D5-7CD0-A11E-53AA362276A8}"/>
              </a:ext>
            </a:extLst>
          </p:cNvPr>
          <p:cNvSpPr/>
          <p:nvPr/>
        </p:nvSpPr>
        <p:spPr>
          <a:xfrm>
            <a:off x="3222885" y="2023672"/>
            <a:ext cx="2308485" cy="2893102"/>
          </a:xfrm>
          <a:custGeom>
            <a:avLst/>
            <a:gdLst>
              <a:gd name="connsiteX0" fmla="*/ 239843 w 2308485"/>
              <a:gd name="connsiteY0" fmla="*/ 104931 h 2893102"/>
              <a:gd name="connsiteX1" fmla="*/ 164892 w 2308485"/>
              <a:gd name="connsiteY1" fmla="*/ 119921 h 2893102"/>
              <a:gd name="connsiteX2" fmla="*/ 134911 w 2308485"/>
              <a:gd name="connsiteY2" fmla="*/ 149902 h 2893102"/>
              <a:gd name="connsiteX3" fmla="*/ 74951 w 2308485"/>
              <a:gd name="connsiteY3" fmla="*/ 164892 h 2893102"/>
              <a:gd name="connsiteX4" fmla="*/ 29980 w 2308485"/>
              <a:gd name="connsiteY4" fmla="*/ 179882 h 2893102"/>
              <a:gd name="connsiteX5" fmla="*/ 0 w 2308485"/>
              <a:gd name="connsiteY5" fmla="*/ 224853 h 2893102"/>
              <a:gd name="connsiteX6" fmla="*/ 59961 w 2308485"/>
              <a:gd name="connsiteY6" fmla="*/ 344774 h 2893102"/>
              <a:gd name="connsiteX7" fmla="*/ 104931 w 2308485"/>
              <a:gd name="connsiteY7" fmla="*/ 374754 h 2893102"/>
              <a:gd name="connsiteX8" fmla="*/ 134911 w 2308485"/>
              <a:gd name="connsiteY8" fmla="*/ 404735 h 2893102"/>
              <a:gd name="connsiteX9" fmla="*/ 224852 w 2308485"/>
              <a:gd name="connsiteY9" fmla="*/ 419725 h 2893102"/>
              <a:gd name="connsiteX10" fmla="*/ 434715 w 2308485"/>
              <a:gd name="connsiteY10" fmla="*/ 434715 h 2893102"/>
              <a:gd name="connsiteX11" fmla="*/ 569626 w 2308485"/>
              <a:gd name="connsiteY11" fmla="*/ 449705 h 2893102"/>
              <a:gd name="connsiteX12" fmla="*/ 689547 w 2308485"/>
              <a:gd name="connsiteY12" fmla="*/ 479685 h 2893102"/>
              <a:gd name="connsiteX13" fmla="*/ 809469 w 2308485"/>
              <a:gd name="connsiteY13" fmla="*/ 509666 h 2893102"/>
              <a:gd name="connsiteX14" fmla="*/ 929390 w 2308485"/>
              <a:gd name="connsiteY14" fmla="*/ 524656 h 2893102"/>
              <a:gd name="connsiteX15" fmla="*/ 1139252 w 2308485"/>
              <a:gd name="connsiteY15" fmla="*/ 569626 h 2893102"/>
              <a:gd name="connsiteX16" fmla="*/ 1184223 w 2308485"/>
              <a:gd name="connsiteY16" fmla="*/ 584617 h 2893102"/>
              <a:gd name="connsiteX17" fmla="*/ 1289154 w 2308485"/>
              <a:gd name="connsiteY17" fmla="*/ 674558 h 2893102"/>
              <a:gd name="connsiteX18" fmla="*/ 1334125 w 2308485"/>
              <a:gd name="connsiteY18" fmla="*/ 719528 h 2893102"/>
              <a:gd name="connsiteX19" fmla="*/ 1394085 w 2308485"/>
              <a:gd name="connsiteY19" fmla="*/ 854439 h 2893102"/>
              <a:gd name="connsiteX20" fmla="*/ 1424065 w 2308485"/>
              <a:gd name="connsiteY20" fmla="*/ 1319135 h 2893102"/>
              <a:gd name="connsiteX21" fmla="*/ 1409075 w 2308485"/>
              <a:gd name="connsiteY21" fmla="*/ 1588958 h 2893102"/>
              <a:gd name="connsiteX22" fmla="*/ 1394085 w 2308485"/>
              <a:gd name="connsiteY22" fmla="*/ 1633928 h 2893102"/>
              <a:gd name="connsiteX23" fmla="*/ 1379095 w 2308485"/>
              <a:gd name="connsiteY23" fmla="*/ 1693889 h 2893102"/>
              <a:gd name="connsiteX24" fmla="*/ 1349115 w 2308485"/>
              <a:gd name="connsiteY24" fmla="*/ 1783830 h 2893102"/>
              <a:gd name="connsiteX25" fmla="*/ 1334125 w 2308485"/>
              <a:gd name="connsiteY25" fmla="*/ 1828800 h 2893102"/>
              <a:gd name="connsiteX26" fmla="*/ 1319134 w 2308485"/>
              <a:gd name="connsiteY26" fmla="*/ 1903751 h 2893102"/>
              <a:gd name="connsiteX27" fmla="*/ 1289154 w 2308485"/>
              <a:gd name="connsiteY27" fmla="*/ 1993692 h 2893102"/>
              <a:gd name="connsiteX28" fmla="*/ 1274164 w 2308485"/>
              <a:gd name="connsiteY28" fmla="*/ 2068643 h 2893102"/>
              <a:gd name="connsiteX29" fmla="*/ 1169233 w 2308485"/>
              <a:gd name="connsiteY29" fmla="*/ 2233535 h 2893102"/>
              <a:gd name="connsiteX30" fmla="*/ 1139252 w 2308485"/>
              <a:gd name="connsiteY30" fmla="*/ 2263515 h 2893102"/>
              <a:gd name="connsiteX31" fmla="*/ 1004341 w 2308485"/>
              <a:gd name="connsiteY31" fmla="*/ 2308485 h 2893102"/>
              <a:gd name="connsiteX32" fmla="*/ 959370 w 2308485"/>
              <a:gd name="connsiteY32" fmla="*/ 2323476 h 2893102"/>
              <a:gd name="connsiteX33" fmla="*/ 899410 w 2308485"/>
              <a:gd name="connsiteY33" fmla="*/ 2338466 h 2893102"/>
              <a:gd name="connsiteX34" fmla="*/ 854439 w 2308485"/>
              <a:gd name="connsiteY34" fmla="*/ 2353456 h 2893102"/>
              <a:gd name="connsiteX35" fmla="*/ 659567 w 2308485"/>
              <a:gd name="connsiteY35" fmla="*/ 2368446 h 2893102"/>
              <a:gd name="connsiteX36" fmla="*/ 599606 w 2308485"/>
              <a:gd name="connsiteY36" fmla="*/ 2383436 h 2893102"/>
              <a:gd name="connsiteX37" fmla="*/ 479685 w 2308485"/>
              <a:gd name="connsiteY37" fmla="*/ 2398426 h 2893102"/>
              <a:gd name="connsiteX38" fmla="*/ 389744 w 2308485"/>
              <a:gd name="connsiteY38" fmla="*/ 2428407 h 2893102"/>
              <a:gd name="connsiteX39" fmla="*/ 344774 w 2308485"/>
              <a:gd name="connsiteY39" fmla="*/ 2458387 h 2893102"/>
              <a:gd name="connsiteX40" fmla="*/ 239843 w 2308485"/>
              <a:gd name="connsiteY40" fmla="*/ 2563318 h 2893102"/>
              <a:gd name="connsiteX41" fmla="*/ 209862 w 2308485"/>
              <a:gd name="connsiteY41" fmla="*/ 2593298 h 2893102"/>
              <a:gd name="connsiteX42" fmla="*/ 179882 w 2308485"/>
              <a:gd name="connsiteY42" fmla="*/ 2623279 h 2893102"/>
              <a:gd name="connsiteX43" fmla="*/ 164892 w 2308485"/>
              <a:gd name="connsiteY43" fmla="*/ 2683239 h 2893102"/>
              <a:gd name="connsiteX44" fmla="*/ 149902 w 2308485"/>
              <a:gd name="connsiteY44" fmla="*/ 2728210 h 2893102"/>
              <a:gd name="connsiteX45" fmla="*/ 194872 w 2308485"/>
              <a:gd name="connsiteY45" fmla="*/ 2848131 h 2893102"/>
              <a:gd name="connsiteX46" fmla="*/ 239843 w 2308485"/>
              <a:gd name="connsiteY46" fmla="*/ 2878112 h 2893102"/>
              <a:gd name="connsiteX47" fmla="*/ 299803 w 2308485"/>
              <a:gd name="connsiteY47" fmla="*/ 2893102 h 2893102"/>
              <a:gd name="connsiteX48" fmla="*/ 839449 w 2308485"/>
              <a:gd name="connsiteY48" fmla="*/ 2878112 h 2893102"/>
              <a:gd name="connsiteX49" fmla="*/ 884420 w 2308485"/>
              <a:gd name="connsiteY49" fmla="*/ 2863121 h 2893102"/>
              <a:gd name="connsiteX50" fmla="*/ 989351 w 2308485"/>
              <a:gd name="connsiteY50" fmla="*/ 2833141 h 2893102"/>
              <a:gd name="connsiteX51" fmla="*/ 1049311 w 2308485"/>
              <a:gd name="connsiteY51" fmla="*/ 2803161 h 2893102"/>
              <a:gd name="connsiteX52" fmla="*/ 1184223 w 2308485"/>
              <a:gd name="connsiteY52" fmla="*/ 2758190 h 2893102"/>
              <a:gd name="connsiteX53" fmla="*/ 1319134 w 2308485"/>
              <a:gd name="connsiteY53" fmla="*/ 2713220 h 2893102"/>
              <a:gd name="connsiteX54" fmla="*/ 1364105 w 2308485"/>
              <a:gd name="connsiteY54" fmla="*/ 2698230 h 2893102"/>
              <a:gd name="connsiteX55" fmla="*/ 1409075 w 2308485"/>
              <a:gd name="connsiteY55" fmla="*/ 2683239 h 2893102"/>
              <a:gd name="connsiteX56" fmla="*/ 1528997 w 2308485"/>
              <a:gd name="connsiteY56" fmla="*/ 2653259 h 2893102"/>
              <a:gd name="connsiteX57" fmla="*/ 1588957 w 2308485"/>
              <a:gd name="connsiteY57" fmla="*/ 2638269 h 2893102"/>
              <a:gd name="connsiteX58" fmla="*/ 1648918 w 2308485"/>
              <a:gd name="connsiteY58" fmla="*/ 2623279 h 2893102"/>
              <a:gd name="connsiteX59" fmla="*/ 1693888 w 2308485"/>
              <a:gd name="connsiteY59" fmla="*/ 2593298 h 2893102"/>
              <a:gd name="connsiteX60" fmla="*/ 1753849 w 2308485"/>
              <a:gd name="connsiteY60" fmla="*/ 2578308 h 2893102"/>
              <a:gd name="connsiteX61" fmla="*/ 1843790 w 2308485"/>
              <a:gd name="connsiteY61" fmla="*/ 2548328 h 2893102"/>
              <a:gd name="connsiteX62" fmla="*/ 1888761 w 2308485"/>
              <a:gd name="connsiteY62" fmla="*/ 2533338 h 2893102"/>
              <a:gd name="connsiteX63" fmla="*/ 2023672 w 2308485"/>
              <a:gd name="connsiteY63" fmla="*/ 2443397 h 2893102"/>
              <a:gd name="connsiteX64" fmla="*/ 2068643 w 2308485"/>
              <a:gd name="connsiteY64" fmla="*/ 2413417 h 2893102"/>
              <a:gd name="connsiteX65" fmla="*/ 2098623 w 2308485"/>
              <a:gd name="connsiteY65" fmla="*/ 2383436 h 2893102"/>
              <a:gd name="connsiteX66" fmla="*/ 2128603 w 2308485"/>
              <a:gd name="connsiteY66" fmla="*/ 2323476 h 2893102"/>
              <a:gd name="connsiteX67" fmla="*/ 2173574 w 2308485"/>
              <a:gd name="connsiteY67" fmla="*/ 2293495 h 2893102"/>
              <a:gd name="connsiteX68" fmla="*/ 2233534 w 2308485"/>
              <a:gd name="connsiteY68" fmla="*/ 2203554 h 2893102"/>
              <a:gd name="connsiteX69" fmla="*/ 2278505 w 2308485"/>
              <a:gd name="connsiteY69" fmla="*/ 2068643 h 2893102"/>
              <a:gd name="connsiteX70" fmla="*/ 2293495 w 2308485"/>
              <a:gd name="connsiteY70" fmla="*/ 2023672 h 2893102"/>
              <a:gd name="connsiteX71" fmla="*/ 2308485 w 2308485"/>
              <a:gd name="connsiteY71" fmla="*/ 1948721 h 2893102"/>
              <a:gd name="connsiteX72" fmla="*/ 2293495 w 2308485"/>
              <a:gd name="connsiteY72" fmla="*/ 1349115 h 2893102"/>
              <a:gd name="connsiteX73" fmla="*/ 2278505 w 2308485"/>
              <a:gd name="connsiteY73" fmla="*/ 1289154 h 2893102"/>
              <a:gd name="connsiteX74" fmla="*/ 2263515 w 2308485"/>
              <a:gd name="connsiteY74" fmla="*/ 1199213 h 2893102"/>
              <a:gd name="connsiteX75" fmla="*/ 2248525 w 2308485"/>
              <a:gd name="connsiteY75" fmla="*/ 1034321 h 2893102"/>
              <a:gd name="connsiteX76" fmla="*/ 2233534 w 2308485"/>
              <a:gd name="connsiteY76" fmla="*/ 974361 h 2893102"/>
              <a:gd name="connsiteX77" fmla="*/ 2218544 w 2308485"/>
              <a:gd name="connsiteY77" fmla="*/ 884420 h 2893102"/>
              <a:gd name="connsiteX78" fmla="*/ 2188564 w 2308485"/>
              <a:gd name="connsiteY78" fmla="*/ 779489 h 2893102"/>
              <a:gd name="connsiteX79" fmla="*/ 2173574 w 2308485"/>
              <a:gd name="connsiteY79" fmla="*/ 689548 h 2893102"/>
              <a:gd name="connsiteX80" fmla="*/ 2083633 w 2308485"/>
              <a:gd name="connsiteY80" fmla="*/ 539646 h 2893102"/>
              <a:gd name="connsiteX81" fmla="*/ 2053652 w 2308485"/>
              <a:gd name="connsiteY81" fmla="*/ 479685 h 2893102"/>
              <a:gd name="connsiteX82" fmla="*/ 1993692 w 2308485"/>
              <a:gd name="connsiteY82" fmla="*/ 434715 h 2893102"/>
              <a:gd name="connsiteX83" fmla="*/ 1963711 w 2308485"/>
              <a:gd name="connsiteY83" fmla="*/ 389744 h 2893102"/>
              <a:gd name="connsiteX84" fmla="*/ 1873770 w 2308485"/>
              <a:gd name="connsiteY84" fmla="*/ 299803 h 2893102"/>
              <a:gd name="connsiteX85" fmla="*/ 1828800 w 2308485"/>
              <a:gd name="connsiteY85" fmla="*/ 254833 h 2893102"/>
              <a:gd name="connsiteX86" fmla="*/ 1783829 w 2308485"/>
              <a:gd name="connsiteY86" fmla="*/ 239843 h 2893102"/>
              <a:gd name="connsiteX87" fmla="*/ 1738859 w 2308485"/>
              <a:gd name="connsiteY87" fmla="*/ 209862 h 2893102"/>
              <a:gd name="connsiteX88" fmla="*/ 1633928 w 2308485"/>
              <a:gd name="connsiteY88" fmla="*/ 164892 h 2893102"/>
              <a:gd name="connsiteX89" fmla="*/ 1588957 w 2308485"/>
              <a:gd name="connsiteY89" fmla="*/ 134912 h 2893102"/>
              <a:gd name="connsiteX90" fmla="*/ 1499016 w 2308485"/>
              <a:gd name="connsiteY90" fmla="*/ 104931 h 2893102"/>
              <a:gd name="connsiteX91" fmla="*/ 1454046 w 2308485"/>
              <a:gd name="connsiteY91" fmla="*/ 89941 h 2893102"/>
              <a:gd name="connsiteX92" fmla="*/ 1379095 w 2308485"/>
              <a:gd name="connsiteY92" fmla="*/ 74951 h 2893102"/>
              <a:gd name="connsiteX93" fmla="*/ 1319134 w 2308485"/>
              <a:gd name="connsiteY93" fmla="*/ 59961 h 2893102"/>
              <a:gd name="connsiteX94" fmla="*/ 929390 w 2308485"/>
              <a:gd name="connsiteY94" fmla="*/ 44971 h 2893102"/>
              <a:gd name="connsiteX95" fmla="*/ 809469 w 2308485"/>
              <a:gd name="connsiteY95" fmla="*/ 29980 h 2893102"/>
              <a:gd name="connsiteX96" fmla="*/ 599606 w 2308485"/>
              <a:gd name="connsiteY96" fmla="*/ 0 h 2893102"/>
              <a:gd name="connsiteX97" fmla="*/ 314793 w 2308485"/>
              <a:gd name="connsiteY97" fmla="*/ 29980 h 2893102"/>
              <a:gd name="connsiteX98" fmla="*/ 269823 w 2308485"/>
              <a:gd name="connsiteY98" fmla="*/ 59961 h 2893102"/>
              <a:gd name="connsiteX99" fmla="*/ 194872 w 2308485"/>
              <a:gd name="connsiteY99" fmla="*/ 134912 h 2893102"/>
              <a:gd name="connsiteX100" fmla="*/ 239843 w 2308485"/>
              <a:gd name="connsiteY100" fmla="*/ 104931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308485" h="2893102">
                <a:moveTo>
                  <a:pt x="239843" y="104931"/>
                </a:moveTo>
                <a:cubicBezTo>
                  <a:pt x="214859" y="109928"/>
                  <a:pt x="188310" y="109885"/>
                  <a:pt x="164892" y="119921"/>
                </a:cubicBezTo>
                <a:cubicBezTo>
                  <a:pt x="151902" y="125488"/>
                  <a:pt x="147552" y="143581"/>
                  <a:pt x="134911" y="149902"/>
                </a:cubicBezTo>
                <a:cubicBezTo>
                  <a:pt x="116484" y="159115"/>
                  <a:pt x="94760" y="159232"/>
                  <a:pt x="74951" y="164892"/>
                </a:cubicBezTo>
                <a:cubicBezTo>
                  <a:pt x="59758" y="169233"/>
                  <a:pt x="44970" y="174885"/>
                  <a:pt x="29980" y="179882"/>
                </a:cubicBezTo>
                <a:cubicBezTo>
                  <a:pt x="19987" y="194872"/>
                  <a:pt x="0" y="206837"/>
                  <a:pt x="0" y="224853"/>
                </a:cubicBezTo>
                <a:cubicBezTo>
                  <a:pt x="0" y="277244"/>
                  <a:pt x="23040" y="315237"/>
                  <a:pt x="59961" y="344774"/>
                </a:cubicBezTo>
                <a:cubicBezTo>
                  <a:pt x="74029" y="356028"/>
                  <a:pt x="90863" y="363500"/>
                  <a:pt x="104931" y="374754"/>
                </a:cubicBezTo>
                <a:cubicBezTo>
                  <a:pt x="115967" y="383583"/>
                  <a:pt x="121678" y="399773"/>
                  <a:pt x="134911" y="404735"/>
                </a:cubicBezTo>
                <a:cubicBezTo>
                  <a:pt x="163370" y="415407"/>
                  <a:pt x="194609" y="416701"/>
                  <a:pt x="224852" y="419725"/>
                </a:cubicBezTo>
                <a:cubicBezTo>
                  <a:pt x="294637" y="426703"/>
                  <a:pt x="364846" y="428640"/>
                  <a:pt x="434715" y="434715"/>
                </a:cubicBezTo>
                <a:cubicBezTo>
                  <a:pt x="479792" y="438635"/>
                  <a:pt x="524656" y="444708"/>
                  <a:pt x="569626" y="449705"/>
                </a:cubicBezTo>
                <a:cubicBezTo>
                  <a:pt x="609600" y="459698"/>
                  <a:pt x="650458" y="466655"/>
                  <a:pt x="689547" y="479685"/>
                </a:cubicBezTo>
                <a:cubicBezTo>
                  <a:pt x="744267" y="497926"/>
                  <a:pt x="742278" y="499329"/>
                  <a:pt x="809469" y="509666"/>
                </a:cubicBezTo>
                <a:cubicBezTo>
                  <a:pt x="849285" y="515792"/>
                  <a:pt x="889653" y="518033"/>
                  <a:pt x="929390" y="524656"/>
                </a:cubicBezTo>
                <a:cubicBezTo>
                  <a:pt x="970686" y="531539"/>
                  <a:pt x="1081934" y="553249"/>
                  <a:pt x="1139252" y="569626"/>
                </a:cubicBezTo>
                <a:cubicBezTo>
                  <a:pt x="1154445" y="573967"/>
                  <a:pt x="1170090" y="577550"/>
                  <a:pt x="1184223" y="584617"/>
                </a:cubicBezTo>
                <a:cubicBezTo>
                  <a:pt x="1229883" y="607447"/>
                  <a:pt x="1252271" y="637675"/>
                  <a:pt x="1289154" y="674558"/>
                </a:cubicBezTo>
                <a:lnTo>
                  <a:pt x="1334125" y="719528"/>
                </a:lnTo>
                <a:cubicBezTo>
                  <a:pt x="1369802" y="826560"/>
                  <a:pt x="1346575" y="783175"/>
                  <a:pt x="1394085" y="854439"/>
                </a:cubicBezTo>
                <a:cubicBezTo>
                  <a:pt x="1439414" y="1035758"/>
                  <a:pt x="1424065" y="956823"/>
                  <a:pt x="1424065" y="1319135"/>
                </a:cubicBezTo>
                <a:cubicBezTo>
                  <a:pt x="1424065" y="1409215"/>
                  <a:pt x="1417615" y="1499284"/>
                  <a:pt x="1409075" y="1588958"/>
                </a:cubicBezTo>
                <a:cubicBezTo>
                  <a:pt x="1407577" y="1604688"/>
                  <a:pt x="1398426" y="1618735"/>
                  <a:pt x="1394085" y="1633928"/>
                </a:cubicBezTo>
                <a:cubicBezTo>
                  <a:pt x="1388425" y="1653737"/>
                  <a:pt x="1385015" y="1674156"/>
                  <a:pt x="1379095" y="1693889"/>
                </a:cubicBezTo>
                <a:cubicBezTo>
                  <a:pt x="1370014" y="1724158"/>
                  <a:pt x="1359108" y="1753850"/>
                  <a:pt x="1349115" y="1783830"/>
                </a:cubicBezTo>
                <a:cubicBezTo>
                  <a:pt x="1344118" y="1798820"/>
                  <a:pt x="1337224" y="1813306"/>
                  <a:pt x="1334125" y="1828800"/>
                </a:cubicBezTo>
                <a:cubicBezTo>
                  <a:pt x="1329128" y="1853784"/>
                  <a:pt x="1325838" y="1879170"/>
                  <a:pt x="1319134" y="1903751"/>
                </a:cubicBezTo>
                <a:cubicBezTo>
                  <a:pt x="1310819" y="1934239"/>
                  <a:pt x="1295352" y="1962704"/>
                  <a:pt x="1289154" y="1993692"/>
                </a:cubicBezTo>
                <a:cubicBezTo>
                  <a:pt x="1284157" y="2018676"/>
                  <a:pt x="1280868" y="2044062"/>
                  <a:pt x="1274164" y="2068643"/>
                </a:cubicBezTo>
                <a:cubicBezTo>
                  <a:pt x="1243300" y="2181814"/>
                  <a:pt x="1255027" y="2147742"/>
                  <a:pt x="1169233" y="2233535"/>
                </a:cubicBezTo>
                <a:cubicBezTo>
                  <a:pt x="1159239" y="2243528"/>
                  <a:pt x="1152660" y="2259046"/>
                  <a:pt x="1139252" y="2263515"/>
                </a:cubicBezTo>
                <a:lnTo>
                  <a:pt x="1004341" y="2308485"/>
                </a:lnTo>
                <a:cubicBezTo>
                  <a:pt x="989351" y="2313482"/>
                  <a:pt x="974699" y="2319644"/>
                  <a:pt x="959370" y="2323476"/>
                </a:cubicBezTo>
                <a:cubicBezTo>
                  <a:pt x="939383" y="2328473"/>
                  <a:pt x="919219" y="2332806"/>
                  <a:pt x="899410" y="2338466"/>
                </a:cubicBezTo>
                <a:cubicBezTo>
                  <a:pt x="884217" y="2342807"/>
                  <a:pt x="870118" y="2351496"/>
                  <a:pt x="854439" y="2353456"/>
                </a:cubicBezTo>
                <a:cubicBezTo>
                  <a:pt x="789793" y="2361537"/>
                  <a:pt x="724524" y="2363449"/>
                  <a:pt x="659567" y="2368446"/>
                </a:cubicBezTo>
                <a:cubicBezTo>
                  <a:pt x="639580" y="2373443"/>
                  <a:pt x="619928" y="2380049"/>
                  <a:pt x="599606" y="2383436"/>
                </a:cubicBezTo>
                <a:cubicBezTo>
                  <a:pt x="559869" y="2390059"/>
                  <a:pt x="519075" y="2389985"/>
                  <a:pt x="479685" y="2398426"/>
                </a:cubicBezTo>
                <a:cubicBezTo>
                  <a:pt x="448784" y="2405048"/>
                  <a:pt x="389744" y="2428407"/>
                  <a:pt x="389744" y="2428407"/>
                </a:cubicBezTo>
                <a:cubicBezTo>
                  <a:pt x="374754" y="2438400"/>
                  <a:pt x="358453" y="2446663"/>
                  <a:pt x="344774" y="2458387"/>
                </a:cubicBezTo>
                <a:lnTo>
                  <a:pt x="239843" y="2563318"/>
                </a:lnTo>
                <a:lnTo>
                  <a:pt x="209862" y="2593298"/>
                </a:lnTo>
                <a:lnTo>
                  <a:pt x="179882" y="2623279"/>
                </a:lnTo>
                <a:cubicBezTo>
                  <a:pt x="174885" y="2643266"/>
                  <a:pt x="170552" y="2663430"/>
                  <a:pt x="164892" y="2683239"/>
                </a:cubicBezTo>
                <a:cubicBezTo>
                  <a:pt x="160551" y="2698432"/>
                  <a:pt x="149902" y="2712409"/>
                  <a:pt x="149902" y="2728210"/>
                </a:cubicBezTo>
                <a:cubicBezTo>
                  <a:pt x="149902" y="2771111"/>
                  <a:pt x="163857" y="2817116"/>
                  <a:pt x="194872" y="2848131"/>
                </a:cubicBezTo>
                <a:cubicBezTo>
                  <a:pt x="207611" y="2860870"/>
                  <a:pt x="223284" y="2871015"/>
                  <a:pt x="239843" y="2878112"/>
                </a:cubicBezTo>
                <a:cubicBezTo>
                  <a:pt x="258779" y="2886228"/>
                  <a:pt x="279816" y="2888105"/>
                  <a:pt x="299803" y="2893102"/>
                </a:cubicBezTo>
                <a:cubicBezTo>
                  <a:pt x="479685" y="2888105"/>
                  <a:pt x="659734" y="2887328"/>
                  <a:pt x="839449" y="2878112"/>
                </a:cubicBezTo>
                <a:cubicBezTo>
                  <a:pt x="855230" y="2877303"/>
                  <a:pt x="869227" y="2867462"/>
                  <a:pt x="884420" y="2863121"/>
                </a:cubicBezTo>
                <a:cubicBezTo>
                  <a:pt x="922453" y="2852254"/>
                  <a:pt x="953410" y="2848544"/>
                  <a:pt x="989351" y="2833141"/>
                </a:cubicBezTo>
                <a:cubicBezTo>
                  <a:pt x="1009890" y="2824339"/>
                  <a:pt x="1028563" y="2811460"/>
                  <a:pt x="1049311" y="2803161"/>
                </a:cubicBezTo>
                <a:cubicBezTo>
                  <a:pt x="1049337" y="2803151"/>
                  <a:pt x="1161725" y="2765689"/>
                  <a:pt x="1184223" y="2758190"/>
                </a:cubicBezTo>
                <a:lnTo>
                  <a:pt x="1319134" y="2713220"/>
                </a:lnTo>
                <a:lnTo>
                  <a:pt x="1364105" y="2698230"/>
                </a:lnTo>
                <a:cubicBezTo>
                  <a:pt x="1379095" y="2693233"/>
                  <a:pt x="1393746" y="2687071"/>
                  <a:pt x="1409075" y="2683239"/>
                </a:cubicBezTo>
                <a:lnTo>
                  <a:pt x="1528997" y="2653259"/>
                </a:lnTo>
                <a:lnTo>
                  <a:pt x="1588957" y="2638269"/>
                </a:lnTo>
                <a:lnTo>
                  <a:pt x="1648918" y="2623279"/>
                </a:lnTo>
                <a:cubicBezTo>
                  <a:pt x="1663908" y="2613285"/>
                  <a:pt x="1677329" y="2600395"/>
                  <a:pt x="1693888" y="2593298"/>
                </a:cubicBezTo>
                <a:cubicBezTo>
                  <a:pt x="1712824" y="2585182"/>
                  <a:pt x="1734116" y="2584228"/>
                  <a:pt x="1753849" y="2578308"/>
                </a:cubicBezTo>
                <a:cubicBezTo>
                  <a:pt x="1784118" y="2569227"/>
                  <a:pt x="1813810" y="2558321"/>
                  <a:pt x="1843790" y="2548328"/>
                </a:cubicBezTo>
                <a:lnTo>
                  <a:pt x="1888761" y="2533338"/>
                </a:lnTo>
                <a:lnTo>
                  <a:pt x="2023672" y="2443397"/>
                </a:lnTo>
                <a:cubicBezTo>
                  <a:pt x="2038662" y="2433404"/>
                  <a:pt x="2055904" y="2426156"/>
                  <a:pt x="2068643" y="2413417"/>
                </a:cubicBezTo>
                <a:cubicBezTo>
                  <a:pt x="2078636" y="2403423"/>
                  <a:pt x="2090784" y="2395195"/>
                  <a:pt x="2098623" y="2383436"/>
                </a:cubicBezTo>
                <a:cubicBezTo>
                  <a:pt x="2111018" y="2364843"/>
                  <a:pt x="2114298" y="2340642"/>
                  <a:pt x="2128603" y="2323476"/>
                </a:cubicBezTo>
                <a:cubicBezTo>
                  <a:pt x="2140137" y="2309636"/>
                  <a:pt x="2158584" y="2303489"/>
                  <a:pt x="2173574" y="2293495"/>
                </a:cubicBezTo>
                <a:cubicBezTo>
                  <a:pt x="2193561" y="2263515"/>
                  <a:pt x="2222140" y="2237737"/>
                  <a:pt x="2233534" y="2203554"/>
                </a:cubicBezTo>
                <a:lnTo>
                  <a:pt x="2278505" y="2068643"/>
                </a:lnTo>
                <a:cubicBezTo>
                  <a:pt x="2283502" y="2053653"/>
                  <a:pt x="2290396" y="2039166"/>
                  <a:pt x="2293495" y="2023672"/>
                </a:cubicBezTo>
                <a:lnTo>
                  <a:pt x="2308485" y="1948721"/>
                </a:lnTo>
                <a:cubicBezTo>
                  <a:pt x="2303488" y="1748852"/>
                  <a:pt x="2302573" y="1548840"/>
                  <a:pt x="2293495" y="1349115"/>
                </a:cubicBezTo>
                <a:cubicBezTo>
                  <a:pt x="2292560" y="1328534"/>
                  <a:pt x="2282545" y="1309356"/>
                  <a:pt x="2278505" y="1289154"/>
                </a:cubicBezTo>
                <a:cubicBezTo>
                  <a:pt x="2272544" y="1259350"/>
                  <a:pt x="2267066" y="1229399"/>
                  <a:pt x="2263515" y="1199213"/>
                </a:cubicBezTo>
                <a:cubicBezTo>
                  <a:pt x="2257067" y="1144400"/>
                  <a:pt x="2255819" y="1089027"/>
                  <a:pt x="2248525" y="1034321"/>
                </a:cubicBezTo>
                <a:cubicBezTo>
                  <a:pt x="2245802" y="1013900"/>
                  <a:pt x="2237574" y="994563"/>
                  <a:pt x="2233534" y="974361"/>
                </a:cubicBezTo>
                <a:cubicBezTo>
                  <a:pt x="2227573" y="944557"/>
                  <a:pt x="2224505" y="914224"/>
                  <a:pt x="2218544" y="884420"/>
                </a:cubicBezTo>
                <a:cubicBezTo>
                  <a:pt x="2209133" y="837362"/>
                  <a:pt x="2202851" y="822351"/>
                  <a:pt x="2188564" y="779489"/>
                </a:cubicBezTo>
                <a:cubicBezTo>
                  <a:pt x="2183567" y="749509"/>
                  <a:pt x="2182308" y="718660"/>
                  <a:pt x="2173574" y="689548"/>
                </a:cubicBezTo>
                <a:cubicBezTo>
                  <a:pt x="2156748" y="633462"/>
                  <a:pt x="2108794" y="589966"/>
                  <a:pt x="2083633" y="539646"/>
                </a:cubicBezTo>
                <a:cubicBezTo>
                  <a:pt x="2073639" y="519659"/>
                  <a:pt x="2068195" y="496652"/>
                  <a:pt x="2053652" y="479685"/>
                </a:cubicBezTo>
                <a:cubicBezTo>
                  <a:pt x="2037393" y="460716"/>
                  <a:pt x="2011358" y="452381"/>
                  <a:pt x="1993692" y="434715"/>
                </a:cubicBezTo>
                <a:cubicBezTo>
                  <a:pt x="1980953" y="421976"/>
                  <a:pt x="1975680" y="403209"/>
                  <a:pt x="1963711" y="389744"/>
                </a:cubicBezTo>
                <a:cubicBezTo>
                  <a:pt x="1935543" y="358055"/>
                  <a:pt x="1903750" y="329783"/>
                  <a:pt x="1873770" y="299803"/>
                </a:cubicBezTo>
                <a:cubicBezTo>
                  <a:pt x="1858780" y="284813"/>
                  <a:pt x="1848911" y="261537"/>
                  <a:pt x="1828800" y="254833"/>
                </a:cubicBezTo>
                <a:lnTo>
                  <a:pt x="1783829" y="239843"/>
                </a:lnTo>
                <a:cubicBezTo>
                  <a:pt x="1768839" y="229849"/>
                  <a:pt x="1754973" y="217919"/>
                  <a:pt x="1738859" y="209862"/>
                </a:cubicBezTo>
                <a:cubicBezTo>
                  <a:pt x="1570653" y="125758"/>
                  <a:pt x="1852319" y="289686"/>
                  <a:pt x="1633928" y="164892"/>
                </a:cubicBezTo>
                <a:cubicBezTo>
                  <a:pt x="1618286" y="155954"/>
                  <a:pt x="1605420" y="142229"/>
                  <a:pt x="1588957" y="134912"/>
                </a:cubicBezTo>
                <a:cubicBezTo>
                  <a:pt x="1560079" y="122077"/>
                  <a:pt x="1528996" y="114925"/>
                  <a:pt x="1499016" y="104931"/>
                </a:cubicBezTo>
                <a:cubicBezTo>
                  <a:pt x="1484026" y="99934"/>
                  <a:pt x="1469540" y="93040"/>
                  <a:pt x="1454046" y="89941"/>
                </a:cubicBezTo>
                <a:cubicBezTo>
                  <a:pt x="1429062" y="84944"/>
                  <a:pt x="1403967" y="80478"/>
                  <a:pt x="1379095" y="74951"/>
                </a:cubicBezTo>
                <a:cubicBezTo>
                  <a:pt x="1358983" y="70482"/>
                  <a:pt x="1339690" y="61331"/>
                  <a:pt x="1319134" y="59961"/>
                </a:cubicBezTo>
                <a:cubicBezTo>
                  <a:pt x="1189411" y="51313"/>
                  <a:pt x="1059305" y="49968"/>
                  <a:pt x="929390" y="44971"/>
                </a:cubicBezTo>
                <a:lnTo>
                  <a:pt x="809469" y="29980"/>
                </a:lnTo>
                <a:cubicBezTo>
                  <a:pt x="625430" y="9531"/>
                  <a:pt x="713879" y="28568"/>
                  <a:pt x="599606" y="0"/>
                </a:cubicBezTo>
                <a:cubicBezTo>
                  <a:pt x="592393" y="515"/>
                  <a:pt x="375661" y="7154"/>
                  <a:pt x="314793" y="29980"/>
                </a:cubicBezTo>
                <a:cubicBezTo>
                  <a:pt x="297924" y="36306"/>
                  <a:pt x="283381" y="48097"/>
                  <a:pt x="269823" y="59961"/>
                </a:cubicBezTo>
                <a:cubicBezTo>
                  <a:pt x="243233" y="83228"/>
                  <a:pt x="161353" y="146085"/>
                  <a:pt x="194872" y="134912"/>
                </a:cubicBezTo>
                <a:lnTo>
                  <a:pt x="239843" y="1049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AA6C15-AA52-9D06-B705-5B437AE41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1268114"/>
            <a:ext cx="5923728" cy="28626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F10CF6-AE01-9A8E-83C4-BE63809E2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94" y="3445876"/>
            <a:ext cx="6598668" cy="24713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E9A83AE-7A08-D815-AD3C-53DA395E084A}"/>
              </a:ext>
            </a:extLst>
          </p:cNvPr>
          <p:cNvSpPr txBox="1"/>
          <p:nvPr/>
        </p:nvSpPr>
        <p:spPr>
          <a:xfrm>
            <a:off x="635619" y="6309150"/>
            <a:ext cx="78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https://arxiv.org/pdf/1605.08803.pdf</a:t>
            </a:r>
            <a:r>
              <a:rPr lang="zh-CN" altLang="en-US" dirty="0"/>
              <a:t>，</a:t>
            </a:r>
            <a:r>
              <a:rPr lang="en" altLang="zh-CN" dirty="0"/>
              <a:t>DENSITY ESTIMATION USING REAL NVP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3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Autoencoder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5B1D4952-AD69-0A6B-1D03-D0F9E9FDCE67}"/>
              </a:ext>
            </a:extLst>
          </p:cNvPr>
          <p:cNvSpPr txBox="1"/>
          <p:nvPr/>
        </p:nvSpPr>
        <p:spPr>
          <a:xfrm>
            <a:off x="5449510" y="2073058"/>
            <a:ext cx="4932360" cy="311262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sz="3200" dirty="0">
                <a:solidFill>
                  <a:srgbClr val="000000"/>
                </a:solidFill>
                <a:latin typeface="+mj-lt"/>
              </a:rPr>
              <a:t>Unsupervised learning</a:t>
            </a:r>
            <a:endParaRPr dirty="0">
              <a:latin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sz="3200" dirty="0">
                <a:solidFill>
                  <a:srgbClr val="000000"/>
                </a:solidFill>
                <a:latin typeface="+mj-lt"/>
              </a:rPr>
              <a:t>Feed-back</a:t>
            </a:r>
            <a:endParaRPr dirty="0">
              <a:latin typeface="+mj-lt"/>
            </a:endParaRP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sz="2800" dirty="0">
                <a:solidFill>
                  <a:srgbClr val="000000"/>
                </a:solidFill>
                <a:latin typeface="+mj-lt"/>
              </a:rPr>
              <a:t>Reconstruct input:</a:t>
            </a:r>
            <a:endParaRPr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latin typeface="+mj-lt"/>
            </a:endParaRPr>
          </a:p>
          <a:p>
            <a:pPr marL="914400" lvl="1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sz="2800" dirty="0">
                <a:solidFill>
                  <a:srgbClr val="000000"/>
                </a:solidFill>
                <a:latin typeface="+mj-lt"/>
              </a:rPr>
              <a:t>BP Learning </a:t>
            </a:r>
            <a:endParaRPr dirty="0">
              <a:latin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sz="3200" dirty="0">
                <a:solidFill>
                  <a:srgbClr val="000000"/>
                </a:solidFill>
                <a:latin typeface="+mj-lt"/>
              </a:rPr>
              <a:t>Constraints</a:t>
            </a:r>
            <a:endParaRPr dirty="0"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>
              <a:latin typeface="+mj-lt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66B09FB4-BD46-F990-1099-1B6C17432A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5912" y="1264235"/>
            <a:ext cx="4199400" cy="4672080"/>
          </a:xfrm>
          <a:prstGeom prst="rect">
            <a:avLst/>
          </a:prstGeom>
          <a:ln w="9360"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5A30DDD-4383-C95B-A3A7-F15239F43E6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17047" y="3153779"/>
            <a:ext cx="1348920" cy="416160"/>
          </a:xfrm>
          <a:prstGeom prst="rect">
            <a:avLst/>
          </a:prstGeom>
          <a:ln w="9360">
            <a:noFill/>
          </a:ln>
        </p:spPr>
      </p:pic>
    </p:spTree>
    <p:extLst>
      <p:ext uri="{BB962C8B-B14F-4D97-AF65-F5344CB8AC3E}">
        <p14:creationId xmlns:p14="http://schemas.microsoft.com/office/powerpoint/2010/main" val="2750338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19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Equation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A096EB-F3BC-DC8D-1516-93C8B5D49854}"/>
              </a:ext>
            </a:extLst>
          </p:cNvPr>
          <p:cNvSpPr txBox="1"/>
          <p:nvPr/>
        </p:nvSpPr>
        <p:spPr>
          <a:xfrm>
            <a:off x="635619" y="6309150"/>
            <a:ext cx="78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https://arxiv.org/pdf/1605.08803.pdf</a:t>
            </a:r>
            <a:r>
              <a:rPr lang="zh-CN" altLang="en-US" dirty="0"/>
              <a:t>，</a:t>
            </a:r>
            <a:r>
              <a:rPr lang="en" altLang="zh-CN" dirty="0"/>
              <a:t>DENSITY ESTIMATION USING REAL NVP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EB956C4-D89F-8D06-005D-3EB69F6CDD18}"/>
                  </a:ext>
                </a:extLst>
              </p:cNvPr>
              <p:cNvSpPr txBox="1"/>
              <p:nvPr/>
            </p:nvSpPr>
            <p:spPr>
              <a:xfrm>
                <a:off x="2717166" y="2803783"/>
                <a:ext cx="130606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EB956C4-D89F-8D06-005D-3EB69F6CD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166" y="2803783"/>
                <a:ext cx="1306063" cy="525913"/>
              </a:xfrm>
              <a:prstGeom prst="rect">
                <a:avLst/>
              </a:prstGeom>
              <a:blipFill>
                <a:blip r:embed="rId5"/>
                <a:stretch>
                  <a:fillRect l="-4854" t="-2326" r="-6796" b="-139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9D5AB81-83F5-0CC1-F8C3-A772AB96C5B5}"/>
              </a:ext>
            </a:extLst>
          </p:cNvPr>
          <p:cNvCxnSpPr>
            <a:cxnSpLocks/>
          </p:cNvCxnSpPr>
          <p:nvPr/>
        </p:nvCxnSpPr>
        <p:spPr>
          <a:xfrm flipV="1">
            <a:off x="6184084" y="3377237"/>
            <a:ext cx="4665716" cy="567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2FC2152-9348-23B5-EF0F-B2A0A40AAE7A}"/>
              </a:ext>
            </a:extLst>
          </p:cNvPr>
          <p:cNvCxnSpPr>
            <a:cxnSpLocks/>
          </p:cNvCxnSpPr>
          <p:nvPr/>
        </p:nvCxnSpPr>
        <p:spPr>
          <a:xfrm flipV="1">
            <a:off x="6449025" y="2278551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A4BEA293-303B-AC8A-9E42-E11F7E8A90E8}"/>
              </a:ext>
            </a:extLst>
          </p:cNvPr>
          <p:cNvSpPr/>
          <p:nvPr/>
        </p:nvSpPr>
        <p:spPr>
          <a:xfrm>
            <a:off x="7168822" y="3052738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18C30B-EF89-3523-7D6B-D754344F0C94}"/>
              </a:ext>
            </a:extLst>
          </p:cNvPr>
          <p:cNvSpPr txBox="1"/>
          <p:nvPr/>
        </p:nvSpPr>
        <p:spPr>
          <a:xfrm>
            <a:off x="5961757" y="1939803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X2(t)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B6446A-7B76-B2B5-9E48-9FE9BB062FEC}"/>
              </a:ext>
            </a:extLst>
          </p:cNvPr>
          <p:cNvSpPr txBox="1"/>
          <p:nvPr/>
        </p:nvSpPr>
        <p:spPr>
          <a:xfrm>
            <a:off x="6936294" y="2328048"/>
            <a:ext cx="135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P(X(0))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877B4D-4B1C-56E5-8525-CEDE09F78146}"/>
              </a:ext>
            </a:extLst>
          </p:cNvPr>
          <p:cNvSpPr txBox="1"/>
          <p:nvPr/>
        </p:nvSpPr>
        <p:spPr>
          <a:xfrm>
            <a:off x="10343366" y="2724816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X(T)</a:t>
            </a:r>
            <a:endParaRPr kumimoji="1"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03060B8-89D0-0DA4-DF8B-C0DC5285E8C8}"/>
              </a:ext>
            </a:extLst>
          </p:cNvPr>
          <p:cNvSpPr/>
          <p:nvPr/>
        </p:nvSpPr>
        <p:spPr>
          <a:xfrm>
            <a:off x="6856988" y="2724816"/>
            <a:ext cx="762000" cy="1178169"/>
          </a:xfrm>
          <a:prstGeom prst="ellipse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373DB5A-83A7-7C2C-3658-A00460224FDA}"/>
              </a:ext>
            </a:extLst>
          </p:cNvPr>
          <p:cNvSpPr/>
          <p:nvPr/>
        </p:nvSpPr>
        <p:spPr>
          <a:xfrm>
            <a:off x="9527853" y="2711364"/>
            <a:ext cx="762000" cy="1178169"/>
          </a:xfrm>
          <a:prstGeom prst="ellipse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72450A05-03B8-AD11-94DF-6E0D781D69AD}"/>
              </a:ext>
            </a:extLst>
          </p:cNvPr>
          <p:cNvSpPr/>
          <p:nvPr/>
        </p:nvSpPr>
        <p:spPr>
          <a:xfrm flipV="1">
            <a:off x="7237988" y="3052738"/>
            <a:ext cx="2841673" cy="324499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02D44B8-7B84-2C4C-D248-147FB5AB2C6F}"/>
              </a:ext>
            </a:extLst>
          </p:cNvPr>
          <p:cNvCxnSpPr>
            <a:cxnSpLocks/>
          </p:cNvCxnSpPr>
          <p:nvPr/>
        </p:nvCxnSpPr>
        <p:spPr>
          <a:xfrm>
            <a:off x="6308348" y="3831271"/>
            <a:ext cx="1720948" cy="975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97D11AE-8500-1D48-DA5A-711084285A32}"/>
              </a:ext>
            </a:extLst>
          </p:cNvPr>
          <p:cNvSpPr txBox="1"/>
          <p:nvPr/>
        </p:nvSpPr>
        <p:spPr>
          <a:xfrm>
            <a:off x="8103910" y="4651906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X1(t)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559ABE7-876C-1057-5C48-7D9B38D9CCF1}"/>
              </a:ext>
            </a:extLst>
          </p:cNvPr>
          <p:cNvSpPr txBox="1"/>
          <p:nvPr/>
        </p:nvSpPr>
        <p:spPr>
          <a:xfrm>
            <a:off x="9527853" y="2300927"/>
            <a:ext cx="135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P(X(T))</a:t>
            </a:r>
            <a:endParaRPr kumimoji="1" lang="zh-CN" altLang="en-US" dirty="0"/>
          </a:p>
        </p:txBody>
      </p:sp>
      <p:sp>
        <p:nvSpPr>
          <p:cNvPr id="23" name="右箭头 22">
            <a:extLst>
              <a:ext uri="{FF2B5EF4-FFF2-40B4-BE49-F238E27FC236}">
                <a16:creationId xmlns:a16="http://schemas.microsoft.com/office/drawing/2014/main" id="{B6A57398-387D-6FA1-5E44-99CE3ACC7014}"/>
              </a:ext>
            </a:extLst>
          </p:cNvPr>
          <p:cNvSpPr/>
          <p:nvPr/>
        </p:nvSpPr>
        <p:spPr>
          <a:xfrm rot="5400000">
            <a:off x="3233703" y="3744058"/>
            <a:ext cx="309489" cy="317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4EF590A-DDF7-361F-A2B6-A7B2041286A2}"/>
                  </a:ext>
                </a:extLst>
              </p:cNvPr>
              <p:cNvSpPr/>
              <p:nvPr/>
            </p:nvSpPr>
            <p:spPr>
              <a:xfrm>
                <a:off x="1104873" y="4410963"/>
                <a:ext cx="5079211" cy="711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p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4EF590A-DDF7-361F-A2B6-A7B204128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873" y="4410963"/>
                <a:ext cx="5079211" cy="711477"/>
              </a:xfrm>
              <a:prstGeom prst="rect">
                <a:avLst/>
              </a:prstGeom>
              <a:blipFill>
                <a:blip r:embed="rId6"/>
                <a:stretch>
                  <a:fillRect t="-152632" b="-2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81E3B1F6-7AE2-A181-715B-A09D2031E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938" y="3125629"/>
            <a:ext cx="469705" cy="4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67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19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Continuous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Normalizing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A096EB-F3BC-DC8D-1516-93C8B5D49854}"/>
              </a:ext>
            </a:extLst>
          </p:cNvPr>
          <p:cNvSpPr txBox="1"/>
          <p:nvPr/>
        </p:nvSpPr>
        <p:spPr>
          <a:xfrm>
            <a:off x="635619" y="6309150"/>
            <a:ext cx="78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https://arxiv.org/pdf/1806.07366.pdf</a:t>
            </a:r>
            <a:r>
              <a:rPr lang="zh-CN" altLang="en-US" dirty="0">
                <a:hlinkClick r:id="rId4"/>
              </a:rPr>
              <a:t>，</a:t>
            </a:r>
            <a:r>
              <a:rPr lang="en" altLang="zh-CN" dirty="0">
                <a:hlinkClick r:id="rId4"/>
              </a:rPr>
              <a:t>Neural</a:t>
            </a:r>
            <a:r>
              <a:rPr lang="zh-CN" altLang="en-US" dirty="0"/>
              <a:t> </a:t>
            </a:r>
            <a:r>
              <a:rPr lang="en-US" altLang="zh-CN" dirty="0"/>
              <a:t>ODE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AA1880-00D6-3047-D1BD-DD28221B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96" y="1655287"/>
            <a:ext cx="9224171" cy="182523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3A58493D-09BF-2559-8B97-03EFEE70A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11" y="4003360"/>
            <a:ext cx="5740400" cy="711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C339B41-EFD8-1182-73B3-FBDA0FF08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04" y="5034981"/>
            <a:ext cx="55372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1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19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Continuous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Normalizing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A096EB-F3BC-DC8D-1516-93C8B5D49854}"/>
              </a:ext>
            </a:extLst>
          </p:cNvPr>
          <p:cNvSpPr txBox="1"/>
          <p:nvPr/>
        </p:nvSpPr>
        <p:spPr>
          <a:xfrm>
            <a:off x="635619" y="6309150"/>
            <a:ext cx="7803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https://arxiv.org/pdf/1806.07366.pdf</a:t>
            </a:r>
            <a:r>
              <a:rPr lang="zh-CN" altLang="en-US" dirty="0">
                <a:hlinkClick r:id="rId4"/>
              </a:rPr>
              <a:t>，</a:t>
            </a:r>
            <a:r>
              <a:rPr lang="en" altLang="zh-CN" dirty="0">
                <a:hlinkClick r:id="rId4"/>
              </a:rPr>
              <a:t>Neural</a:t>
            </a:r>
            <a:r>
              <a:rPr lang="zh-CN" altLang="en-US" dirty="0"/>
              <a:t> </a:t>
            </a:r>
            <a:r>
              <a:rPr lang="en-US" altLang="zh-CN" dirty="0"/>
              <a:t>ODE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37B7E0-4E19-8550-F486-9B6A48CB1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0" y="1414410"/>
            <a:ext cx="10358673" cy="42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89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19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Normalizing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97B480-C40D-1960-FB2C-9BA74439C35E}"/>
              </a:ext>
            </a:extLst>
          </p:cNvPr>
          <p:cNvSpPr txBox="1"/>
          <p:nvPr/>
        </p:nvSpPr>
        <p:spPr>
          <a:xfrm>
            <a:off x="814039" y="1275460"/>
            <a:ext cx="102734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优点：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ui-sans-serif"/>
              </a:rPr>
              <a:t>高灵活性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模型的灵活性很高，可以使用各种变换来构建生成模型，包括仿射变换、非线性变换等，因此可以适用于不同的数据集。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ui-sans-serif"/>
              </a:rPr>
              <a:t>直接可逆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模型的变换是直接可逆的，因此可以轻松地计算样本的概率密度函数，不需要使用复杂的采样算法。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ui-sans-serif"/>
              </a:rPr>
              <a:t>高效性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模型的训练过程比较高效，可以使用反向传播算法进行优化，因此可以应用于大规模数据集。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高质量的生成样本：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模型可以生成高质量的样本，这些样本与原始数据非常相似，因此可以应用于图像生成、语音生成等领域。</a:t>
            </a:r>
          </a:p>
          <a:p>
            <a:pPr marL="285750" indent="-285750" algn="l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缺点：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ui-sans-serif"/>
              </a:rPr>
              <a:t>模型复杂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模型比较复杂，需要使用多层非线性变换来构建生成模型，因此需要更多的计算资源和时间来训练。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ui-sans-serif"/>
              </a:rPr>
              <a:t>变换的选择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模型的性能很大程度上取决于变换的选择，需要选择合适的变换来构建生成模型，而这个过程比较困难。</a:t>
            </a:r>
          </a:p>
          <a:p>
            <a:pPr marL="742950" lvl="1" indent="-285750">
              <a:buFont typeface="Wingdings" pitchFamily="2" charset="2"/>
              <a:buChar char="l"/>
            </a:pPr>
            <a:r>
              <a:rPr lang="zh-CN" altLang="en-US" b="0" i="0" dirty="0">
                <a:solidFill>
                  <a:srgbClr val="FF0000"/>
                </a:solidFill>
                <a:effectLst/>
                <a:latin typeface="ui-sans-serif"/>
              </a:rPr>
              <a:t>模型的可解释性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：</a:t>
            </a:r>
            <a:r>
              <a:rPr lang="en" altLang="zh-CN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b="0" i="0" dirty="0">
                <a:solidFill>
                  <a:srgbClr val="111827"/>
                </a:solidFill>
                <a:effectLst/>
                <a:latin typeface="ui-sans-serif"/>
              </a:rPr>
              <a:t>模型的可解释性较差，因为它是一种黑盒模型，不容易解释模型中的变换和参数的含义。</a:t>
            </a:r>
          </a:p>
        </p:txBody>
      </p:sp>
    </p:spTree>
    <p:extLst>
      <p:ext uri="{BB962C8B-B14F-4D97-AF65-F5344CB8AC3E}">
        <p14:creationId xmlns:p14="http://schemas.microsoft.com/office/powerpoint/2010/main" val="4271067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79DFA0-73C8-500C-8D0D-B8E79FE5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2275" r="2526" b="2782"/>
          <a:stretch/>
        </p:blipFill>
        <p:spPr bwMode="auto">
          <a:xfrm>
            <a:off x="1025912" y="1082800"/>
            <a:ext cx="7861467" cy="55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3A7F78DB-10EC-DB4E-A0C7-425F6A418A77}"/>
              </a:ext>
            </a:extLst>
          </p:cNvPr>
          <p:cNvSpPr/>
          <p:nvPr/>
        </p:nvSpPr>
        <p:spPr>
          <a:xfrm>
            <a:off x="988004" y="5296066"/>
            <a:ext cx="7899375" cy="1463172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78BD39-219B-EEA4-1C20-94820DDA1A79}"/>
              </a:ext>
            </a:extLst>
          </p:cNvPr>
          <p:cNvSpPr txBox="1"/>
          <p:nvPr/>
        </p:nvSpPr>
        <p:spPr>
          <a:xfrm>
            <a:off x="9317047" y="5927624"/>
            <a:ext cx="71808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7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3450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00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Theorem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A43184-4242-CAAA-7316-D84EA3D96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71" y="1547933"/>
            <a:ext cx="8504729" cy="4246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C1C12C-B46F-84CA-3994-296B85792201}"/>
                  </a:ext>
                </a:extLst>
              </p:cNvPr>
              <p:cNvSpPr txBox="1"/>
              <p:nvPr/>
            </p:nvSpPr>
            <p:spPr>
              <a:xfrm>
                <a:off x="9299826" y="3209185"/>
                <a:ext cx="2258503" cy="867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→∞</m:t>
                          </m:r>
                        </m:e>
                      </m:groupCh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DC1C12C-B46F-84CA-3994-296B8579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9826" y="3209185"/>
                <a:ext cx="2258503" cy="867995"/>
              </a:xfrm>
              <a:prstGeom prst="rect">
                <a:avLst/>
              </a:prstGeom>
              <a:blipFill>
                <a:blip r:embed="rId5"/>
                <a:stretch>
                  <a:fillRect l="-1676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AF5624D-5C24-00B2-38FA-C60FC4811D54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9117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007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Theorem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4098" name="Picture 2" descr="Polymer Diffusion">
            <a:extLst>
              <a:ext uri="{FF2B5EF4-FFF2-40B4-BE49-F238E27FC236}">
                <a16:creationId xmlns:a16="http://schemas.microsoft.com/office/drawing/2014/main" id="{75C84AE8-C040-67ED-654D-B46157AD2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8888"/>
            <a:ext cx="6099896" cy="43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rtingales which are not Markov chains – Libres pensées d'un ...">
            <a:extLst>
              <a:ext uri="{FF2B5EF4-FFF2-40B4-BE49-F238E27FC236}">
                <a16:creationId xmlns:a16="http://schemas.microsoft.com/office/drawing/2014/main" id="{C1467946-692B-B1E5-362D-FC61774B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1750070"/>
            <a:ext cx="6099896" cy="41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7BF5381-96BD-4F61-AEAB-9648E1C429BB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009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55BF35C-F70D-E30E-4375-2C31A04AEAC4}"/>
              </a:ext>
            </a:extLst>
          </p:cNvPr>
          <p:cNvSpPr txBox="1"/>
          <p:nvPr/>
        </p:nvSpPr>
        <p:spPr>
          <a:xfrm>
            <a:off x="1025912" y="1745993"/>
            <a:ext cx="956214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b="0" i="0" dirty="0">
                <a:effectLst/>
                <a:latin typeface="-apple-system"/>
              </a:rPr>
              <a:t>Several diffusion-based generative models</a:t>
            </a:r>
            <a:endParaRPr lang="en" altLang="zh-CN" sz="2400" dirty="0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b="0" i="1" dirty="0">
                <a:effectLst/>
                <a:latin typeface="-apple-system"/>
              </a:rPr>
              <a:t>diffusion probabilistic models</a:t>
            </a:r>
            <a:r>
              <a:rPr lang="en" altLang="zh-CN" b="0" i="0" dirty="0">
                <a:effectLst/>
                <a:latin typeface="-apple-system"/>
              </a:rPr>
              <a:t> (</a:t>
            </a:r>
            <a:r>
              <a:rPr lang="en" altLang="zh-CN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Sohl-Dickstein et al., 2015</a:t>
            </a:r>
            <a:r>
              <a:rPr lang="zh-CN" altLang="en-US" b="0" i="0" u="none" strike="noStrike" dirty="0">
                <a:effectLst/>
                <a:latin typeface="-apple-system"/>
              </a:rPr>
              <a:t>  </a:t>
            </a:r>
            <a:r>
              <a:rPr lang="en" altLang="zh-CN" b="0" i="0" u="none" strike="noStrike" dirty="0">
                <a:effectLst/>
                <a:latin typeface="-apple-system"/>
              </a:rPr>
              <a:t>https://</a:t>
            </a:r>
            <a:r>
              <a:rPr lang="en" altLang="zh-CN" b="0" i="0" u="none" strike="noStrike" dirty="0" err="1">
                <a:effectLst/>
                <a:latin typeface="-apple-system"/>
              </a:rPr>
              <a:t>arxiv.org</a:t>
            </a:r>
            <a:r>
              <a:rPr lang="en" altLang="zh-CN" b="0" i="0" u="none" strike="noStrike" dirty="0">
                <a:effectLst/>
                <a:latin typeface="-apple-system"/>
              </a:rPr>
              <a:t>/abs/1503.03585</a:t>
            </a:r>
            <a:r>
              <a:rPr lang="en" altLang="zh-CN" b="0" i="0" dirty="0">
                <a:effectLst/>
                <a:latin typeface="-apple-system"/>
              </a:rPr>
              <a:t>),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b="0" i="1" dirty="0">
                <a:effectLst/>
                <a:latin typeface="-apple-system"/>
              </a:rPr>
              <a:t>noise-conditioned score network</a:t>
            </a:r>
            <a:r>
              <a:rPr lang="en" altLang="zh-CN" b="0" i="0" dirty="0">
                <a:effectLst/>
                <a:latin typeface="-apple-system"/>
              </a:rPr>
              <a:t> (</a:t>
            </a:r>
            <a:r>
              <a:rPr lang="en" altLang="zh-CN" b="1" i="0" dirty="0">
                <a:effectLst/>
                <a:latin typeface="-apple-system"/>
              </a:rPr>
              <a:t>NCSN</a:t>
            </a:r>
            <a:r>
              <a:rPr lang="en" altLang="zh-CN" b="0" i="0" dirty="0">
                <a:effectLst/>
                <a:latin typeface="-apple-system"/>
              </a:rPr>
              <a:t>; </a:t>
            </a:r>
            <a:r>
              <a:rPr lang="en" altLang="zh-CN" b="0" i="0" u="none" strike="noStrike" dirty="0"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Yang &amp; Ermon, 2019</a:t>
            </a:r>
            <a:r>
              <a:rPr lang="zh-CN" altLang="en-US" b="0" i="0" u="none" strike="noStrike" dirty="0">
                <a:effectLst/>
                <a:latin typeface="-apple-system"/>
              </a:rPr>
              <a:t>  </a:t>
            </a:r>
            <a:r>
              <a:rPr lang="en" altLang="zh-CN" b="0" i="0" u="none" strike="noStrike" dirty="0">
                <a:effectLst/>
                <a:latin typeface="-apple-system"/>
              </a:rPr>
              <a:t>https://</a:t>
            </a:r>
            <a:r>
              <a:rPr lang="en" altLang="zh-CN" b="0" i="0" u="none" strike="noStrike" dirty="0" err="1">
                <a:effectLst/>
                <a:latin typeface="-apple-system"/>
              </a:rPr>
              <a:t>arxiv.org</a:t>
            </a:r>
            <a:r>
              <a:rPr lang="en" altLang="zh-CN" b="0" i="0" u="none" strike="noStrike" dirty="0">
                <a:effectLst/>
                <a:latin typeface="-apple-system"/>
              </a:rPr>
              <a:t>/abs/1907.05600</a:t>
            </a:r>
            <a:r>
              <a:rPr lang="en" altLang="zh-CN" b="0" i="0" dirty="0">
                <a:effectLst/>
                <a:latin typeface="-apple-system"/>
              </a:rPr>
              <a:t>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b="0" i="1" dirty="0">
                <a:effectLst/>
                <a:latin typeface="-apple-system"/>
              </a:rPr>
              <a:t>denoising diffusion probabilistic models</a:t>
            </a:r>
            <a:r>
              <a:rPr lang="en" altLang="zh-CN" b="0" i="0" dirty="0">
                <a:effectLst/>
                <a:latin typeface="-apple-system"/>
              </a:rPr>
              <a:t> (</a:t>
            </a:r>
            <a:r>
              <a:rPr lang="en" altLang="zh-CN" b="1" i="0" dirty="0">
                <a:effectLst/>
                <a:latin typeface="-apple-system"/>
              </a:rPr>
              <a:t>DDPM</a:t>
            </a:r>
            <a:r>
              <a:rPr lang="en" altLang="zh-CN" b="0" i="0" dirty="0">
                <a:effectLst/>
                <a:latin typeface="-apple-system"/>
              </a:rPr>
              <a:t>; </a:t>
            </a:r>
            <a:r>
              <a:rPr lang="en" altLang="zh-CN" b="0" i="0" u="none" strike="noStrike" dirty="0"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 et al. 2020</a:t>
            </a:r>
            <a:r>
              <a:rPr lang="zh-CN" altLang="en-US" b="0" i="0" u="none" strike="noStrike" dirty="0">
                <a:effectLst/>
                <a:latin typeface="-apple-system"/>
              </a:rPr>
              <a:t>  </a:t>
            </a:r>
            <a:r>
              <a:rPr lang="en" altLang="zh-CN" b="0" i="0" u="none" strike="noStrike" dirty="0">
                <a:effectLst/>
                <a:latin typeface="-apple-system"/>
              </a:rPr>
              <a:t>https://</a:t>
            </a:r>
            <a:r>
              <a:rPr lang="en" altLang="zh-CN" b="0" i="0" u="none" strike="noStrike" dirty="0" err="1">
                <a:effectLst/>
                <a:latin typeface="-apple-system"/>
              </a:rPr>
              <a:t>arxiv.org</a:t>
            </a:r>
            <a:r>
              <a:rPr lang="en" altLang="zh-CN" b="0" i="0" u="none" strike="noStrike" dirty="0">
                <a:effectLst/>
                <a:latin typeface="-apple-system"/>
              </a:rPr>
              <a:t>/abs/2006.11239</a:t>
            </a:r>
            <a:r>
              <a:rPr lang="en" altLang="zh-CN" b="0" i="0" dirty="0">
                <a:effectLst/>
                <a:latin typeface="-apple-system"/>
              </a:rPr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241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/pdf/1503.03585.pdf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D1191F-E0E0-A839-001F-98DE50776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207" y="138023"/>
            <a:ext cx="6220516" cy="57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25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/pdf/1503.03585.pdf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ADD187-F789-1B98-4A9C-ED28596BD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892" y="1523895"/>
            <a:ext cx="7772400" cy="36889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695857-0E1A-B3FC-7519-E38000326583}"/>
              </a:ext>
            </a:extLst>
          </p:cNvPr>
          <p:cNvSpPr txBox="1"/>
          <p:nvPr/>
        </p:nvSpPr>
        <p:spPr>
          <a:xfrm>
            <a:off x="2227385" y="5492632"/>
            <a:ext cx="860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denoise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amount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77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Variational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362033" y="6421531"/>
            <a:ext cx="874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https://</a:t>
            </a:r>
            <a:r>
              <a:rPr lang="en" altLang="zh-CN" sz="1400" b="0" i="0" dirty="0" err="1">
                <a:solidFill>
                  <a:srgbClr val="333333"/>
                </a:solidFill>
                <a:effectLst/>
                <a:latin typeface="-apple-system"/>
              </a:rPr>
              <a:t>lilianweng.github.io</a:t>
            </a:r>
            <a:r>
              <a:rPr lang="en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/posts/2018-08-12-vae/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6576FD-0E23-A8E4-0A8D-F2503F425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235" y="1625663"/>
            <a:ext cx="7361950" cy="39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39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/pdf/1503.03585.pdf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59957E-E0C2-3CFA-D3E2-9DC48ACB1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246" y="1379525"/>
            <a:ext cx="6195646" cy="449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67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 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/pdf/1907.05600.pdf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CD6B02-5AF9-F5BD-F787-5CB370050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136" y="360124"/>
            <a:ext cx="6237166" cy="55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65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Score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https://yang-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song.net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/blog/2021/score/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7E7D6B-A2D5-1589-5566-223D79CF4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035" y="477051"/>
            <a:ext cx="3628150" cy="25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EEB711-9564-72D1-E130-E3A0975AB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82" y="3384591"/>
            <a:ext cx="3555655" cy="238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D23294-1F3E-3744-0E65-38CF89624A96}"/>
                  </a:ext>
                </a:extLst>
              </p:cNvPr>
              <p:cNvSpPr txBox="1"/>
              <p:nvPr/>
            </p:nvSpPr>
            <p:spPr>
              <a:xfrm>
                <a:off x="1894673" y="1601635"/>
                <a:ext cx="1660711" cy="6780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/>
                              </m:sSub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7D23294-1F3E-3744-0E65-38CF89624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673" y="1601635"/>
                <a:ext cx="1660711" cy="678006"/>
              </a:xfrm>
              <a:prstGeom prst="rect">
                <a:avLst/>
              </a:prstGeom>
              <a:blipFill>
                <a:blip r:embed="rId6"/>
                <a:stretch>
                  <a:fillRect l="-3817" r="-2290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F726406-1C59-C7EC-54EA-17C8847AF3CB}"/>
                  </a:ext>
                </a:extLst>
              </p:cNvPr>
              <p:cNvSpPr txBox="1"/>
              <p:nvPr/>
            </p:nvSpPr>
            <p:spPr>
              <a:xfrm>
                <a:off x="4128494" y="1696789"/>
                <a:ext cx="3157541" cy="764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/>
                            </m:sSub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/>
                <a:r>
                  <a:rPr lang="en-US" altLang="zh-CN" dirty="0"/>
                  <a:t>intractable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F726406-1C59-C7EC-54EA-17C8847A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494" y="1696789"/>
                <a:ext cx="3157541" cy="764697"/>
              </a:xfrm>
              <a:prstGeom prst="rect">
                <a:avLst/>
              </a:prstGeom>
              <a:blipFill>
                <a:blip r:embed="rId7"/>
                <a:stretch>
                  <a:fillRect l="-1200" t="-59016" b="-622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下箭头 8">
            <a:extLst>
              <a:ext uri="{FF2B5EF4-FFF2-40B4-BE49-F238E27FC236}">
                <a16:creationId xmlns:a16="http://schemas.microsoft.com/office/drawing/2014/main" id="{F607AD36-1D6D-5A02-5386-BE5E71508F80}"/>
              </a:ext>
            </a:extLst>
          </p:cNvPr>
          <p:cNvSpPr/>
          <p:nvPr/>
        </p:nvSpPr>
        <p:spPr>
          <a:xfrm>
            <a:off x="2672861" y="2453121"/>
            <a:ext cx="339970" cy="3985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BE0A8B3-1E23-9E08-B873-BFA71173D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3" y="3246142"/>
            <a:ext cx="5281961" cy="679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38A4345-CBE0-D0BC-5AFF-A32974247342}"/>
                  </a:ext>
                </a:extLst>
              </p:cNvPr>
              <p:cNvSpPr txBox="1"/>
              <p:nvPr/>
            </p:nvSpPr>
            <p:spPr>
              <a:xfrm>
                <a:off x="1025912" y="4258317"/>
                <a:ext cx="35556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: Score function</a:t>
                </a:r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38A4345-CBE0-D0BC-5AFF-A32974247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2" y="4258317"/>
                <a:ext cx="3555655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964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Idea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A3710A-0E90-C3F3-9915-129285EBC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878" y="1277714"/>
            <a:ext cx="5718273" cy="348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5E705D-FAD1-18F6-7AEA-15E997AB1EBB}"/>
              </a:ext>
            </a:extLst>
          </p:cNvPr>
          <p:cNvSpPr txBox="1"/>
          <p:nvPr/>
        </p:nvSpPr>
        <p:spPr>
          <a:xfrm>
            <a:off x="635619" y="6319217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https://yang-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song.net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/blog/2021/score/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B5413C-B90D-97EF-EE48-23622C6A5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878" y="4989615"/>
            <a:ext cx="5718273" cy="6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1806CF-FC45-6DCC-90DB-CD040A79B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19" y="1902558"/>
            <a:ext cx="3408973" cy="7511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38CEB48-3060-800C-0550-0F1D0B81CE8D}"/>
                  </a:ext>
                </a:extLst>
              </p:cNvPr>
              <p:cNvSpPr txBox="1"/>
              <p:nvPr/>
            </p:nvSpPr>
            <p:spPr>
              <a:xfrm>
                <a:off x="1008099" y="2654036"/>
                <a:ext cx="2078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38CEB48-3060-800C-0550-0F1D0B81C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99" y="2654036"/>
                <a:ext cx="2078389" cy="276999"/>
              </a:xfrm>
              <a:prstGeom prst="rect">
                <a:avLst/>
              </a:prstGeom>
              <a:blipFill>
                <a:blip r:embed="rId7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7A3D59-5354-9D3A-EAD6-B8C0930094DC}"/>
                  </a:ext>
                </a:extLst>
              </p:cNvPr>
              <p:cNvSpPr txBox="1"/>
              <p:nvPr/>
            </p:nvSpPr>
            <p:spPr>
              <a:xfrm>
                <a:off x="2880718" y="2594868"/>
                <a:ext cx="18844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17A3D59-5354-9D3A-EAD6-B8C093009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718" y="2594868"/>
                <a:ext cx="1884485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10FF7B7-DC8D-31C4-9BAE-9E5BEE0A0AFA}"/>
              </a:ext>
            </a:extLst>
          </p:cNvPr>
          <p:cNvSpPr txBox="1"/>
          <p:nvPr/>
        </p:nvSpPr>
        <p:spPr>
          <a:xfrm>
            <a:off x="1008098" y="1534143"/>
            <a:ext cx="14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noise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526E76-BAEF-7A7B-21EB-B41682439ADB}"/>
              </a:ext>
            </a:extLst>
          </p:cNvPr>
          <p:cNvSpPr txBox="1"/>
          <p:nvPr/>
        </p:nvSpPr>
        <p:spPr>
          <a:xfrm>
            <a:off x="1008099" y="3310644"/>
            <a:ext cx="14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Learning: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E223C00-AE8F-F3FE-D95F-36F385D7CD0C}"/>
                  </a:ext>
                </a:extLst>
              </p:cNvPr>
              <p:cNvSpPr txBox="1"/>
              <p:nvPr/>
            </p:nvSpPr>
            <p:spPr>
              <a:xfrm>
                <a:off x="1025912" y="3858239"/>
                <a:ext cx="2313518" cy="304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)≃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E223C00-AE8F-F3FE-D95F-36F385D7C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2" y="3858239"/>
                <a:ext cx="2313518" cy="304186"/>
              </a:xfrm>
              <a:prstGeom prst="rect">
                <a:avLst/>
              </a:prstGeom>
              <a:blipFill>
                <a:blip r:embed="rId9"/>
                <a:stretch>
                  <a:fillRect l="-543" r="-2717" b="-2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427EE33-BF7B-5BA1-FF38-34C0F515BCDB}"/>
              </a:ext>
            </a:extLst>
          </p:cNvPr>
          <p:cNvSpPr txBox="1"/>
          <p:nvPr/>
        </p:nvSpPr>
        <p:spPr>
          <a:xfrm>
            <a:off x="1032002" y="4409649"/>
            <a:ext cx="164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=1,2,…L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51DBD5-011A-0E38-1C5B-B31203566E40}"/>
              </a:ext>
            </a:extLst>
          </p:cNvPr>
          <p:cNvSpPr txBox="1"/>
          <p:nvPr/>
        </p:nvSpPr>
        <p:spPr>
          <a:xfrm>
            <a:off x="1025912" y="4891551"/>
            <a:ext cx="14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Objective:</a:t>
            </a:r>
            <a:endParaRPr kumimoji="1"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478C1A-1622-3094-3630-6123CEEA05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099" y="5271811"/>
            <a:ext cx="4106189" cy="7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79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991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estimate gradient of likelihood?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5E705D-FAD1-18F6-7AEA-15E997AB1EBB}"/>
              </a:ext>
            </a:extLst>
          </p:cNvPr>
          <p:cNvSpPr txBox="1"/>
          <p:nvPr/>
        </p:nvSpPr>
        <p:spPr>
          <a:xfrm>
            <a:off x="635619" y="6319217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www.cs.helsinki.fi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/u/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ahyvarin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/papers/JMLR05.pdf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47C066-7902-C816-883F-8B30E194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1307062"/>
            <a:ext cx="4867912" cy="45787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69C52A-690E-919A-6215-A2846DD5D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591" y="1299511"/>
            <a:ext cx="4106189" cy="7445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7E5826-2603-6A60-DA07-D23040A6C103}"/>
                  </a:ext>
                </a:extLst>
              </p:cNvPr>
              <p:cNvSpPr txBox="1"/>
              <p:nvPr/>
            </p:nvSpPr>
            <p:spPr>
              <a:xfrm>
                <a:off x="6236591" y="2397834"/>
                <a:ext cx="3840667" cy="647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27E5826-2603-6A60-DA07-D23040A6C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91" y="2397834"/>
                <a:ext cx="3840667" cy="647037"/>
              </a:xfrm>
              <a:prstGeom prst="rect">
                <a:avLst/>
              </a:prstGeom>
              <a:blipFill>
                <a:blip r:embed="rId6"/>
                <a:stretch>
                  <a:fillRect l="-11881" t="-169231" r="-990" b="-25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0FE7603-5566-7220-0A6D-6479E154310C}"/>
                  </a:ext>
                </a:extLst>
              </p:cNvPr>
              <p:cNvSpPr txBox="1"/>
              <p:nvPr/>
            </p:nvSpPr>
            <p:spPr>
              <a:xfrm>
                <a:off x="7330387" y="3222139"/>
                <a:ext cx="2431471" cy="396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0FE7603-5566-7220-0A6D-6479E154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387" y="3222139"/>
                <a:ext cx="2431471" cy="396519"/>
              </a:xfrm>
              <a:prstGeom prst="rect">
                <a:avLst/>
              </a:prstGeom>
              <a:blipFill>
                <a:blip r:embed="rId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244409A-824E-0A9F-54D9-7DF2FF07FE0F}"/>
              </a:ext>
            </a:extLst>
          </p:cNvPr>
          <p:cNvSpPr txBox="1"/>
          <p:nvPr/>
        </p:nvSpPr>
        <p:spPr>
          <a:xfrm>
            <a:off x="6236591" y="3882830"/>
            <a:ext cx="295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It can be proved: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027A5A-5C1A-A666-9A6F-CB395C3E4256}"/>
                  </a:ext>
                </a:extLst>
              </p:cNvPr>
              <p:cNvSpPr txBox="1"/>
              <p:nvPr/>
            </p:nvSpPr>
            <p:spPr>
              <a:xfrm>
                <a:off x="6327491" y="4473964"/>
                <a:ext cx="4963603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0027A5A-5C1A-A666-9A6F-CB395C3E4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491" y="4473964"/>
                <a:ext cx="4963603" cy="787523"/>
              </a:xfrm>
              <a:prstGeom prst="rect">
                <a:avLst/>
              </a:prstGeom>
              <a:blipFill>
                <a:blip r:embed="rId8"/>
                <a:stretch>
                  <a:fillRect l="-9207" t="-136508" r="-256" b="-2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48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model score function?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5E705D-FAD1-18F6-7AEA-15E997AB1EBB}"/>
              </a:ext>
            </a:extLst>
          </p:cNvPr>
          <p:cNvSpPr txBox="1"/>
          <p:nvPr/>
        </p:nvSpPr>
        <p:spPr>
          <a:xfrm>
            <a:off x="635619" y="6319217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/pdf/1505.04597.pdf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786021-8030-2E40-DCC3-F4C951F33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7" y="1471828"/>
            <a:ext cx="6289403" cy="418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B7D3CE-3F0A-C116-0994-D27BD8AAD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472" y="1564255"/>
            <a:ext cx="4955171" cy="3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33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161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Differential Equation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5E705D-FAD1-18F6-7AEA-15E997AB1EBB}"/>
              </a:ext>
            </a:extLst>
          </p:cNvPr>
          <p:cNvSpPr txBox="1"/>
          <p:nvPr/>
        </p:nvSpPr>
        <p:spPr>
          <a:xfrm>
            <a:off x="635619" y="6319217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https://yang-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song.net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/blog/2021/score/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FB0857-28CF-0BB3-7C1A-58598C65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47" y="1527528"/>
            <a:ext cx="9554308" cy="413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305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161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Stochastic Differential Equation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5E705D-FAD1-18F6-7AEA-15E997AB1EBB}"/>
              </a:ext>
            </a:extLst>
          </p:cNvPr>
          <p:cNvSpPr txBox="1"/>
          <p:nvPr/>
        </p:nvSpPr>
        <p:spPr>
          <a:xfrm>
            <a:off x="635619" y="6319217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https://yang-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song.net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/blog/2021/score/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8ACF151-FE31-D711-A63E-4E93BF267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66" y="1315227"/>
            <a:ext cx="6400444" cy="22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D9F0D54-1822-C0B0-0804-9AA5FCBA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66" y="3735474"/>
            <a:ext cx="6400444" cy="22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576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161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5E705D-FAD1-18F6-7AEA-15E997AB1EBB}"/>
              </a:ext>
            </a:extLst>
          </p:cNvPr>
          <p:cNvSpPr txBox="1"/>
          <p:nvPr/>
        </p:nvSpPr>
        <p:spPr>
          <a:xfrm>
            <a:off x="635619" y="6319217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https://yang-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song.net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/blog/2021/score/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2FAD15F-1CF5-4B52-53D6-327A3F23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1" y="1953598"/>
            <a:ext cx="6201829" cy="310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C31E3F0-CBD7-A3FE-538D-284F60F24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681" y="638209"/>
            <a:ext cx="45847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1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DDPM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5710986-928B-8D46-F100-9364638552A7}"/>
              </a:ext>
            </a:extLst>
          </p:cNvPr>
          <p:cNvSpPr txBox="1"/>
          <p:nvPr/>
        </p:nvSpPr>
        <p:spPr>
          <a:xfrm>
            <a:off x="9410613" y="3402440"/>
            <a:ext cx="1555339" cy="1347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AA8F84-AB96-3C64-FA97-1DD65BA5D469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/pdf/2006.11239.pdf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D10B9EA-5EA5-69F3-B697-5F20AF6E3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018" y="221963"/>
            <a:ext cx="7057214" cy="55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362033" y="6421531"/>
            <a:ext cx="874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https://</a:t>
            </a:r>
            <a:r>
              <a:rPr lang="en" altLang="zh-CN" sz="1400" b="0" i="0" dirty="0" err="1">
                <a:solidFill>
                  <a:srgbClr val="333333"/>
                </a:solidFill>
                <a:effectLst/>
                <a:latin typeface="-apple-system"/>
              </a:rPr>
              <a:t>lilianweng.github.io</a:t>
            </a:r>
            <a:r>
              <a:rPr lang="en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/posts/2018-08-12-vae/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A912E51D-7FB9-6295-60B6-DD0E89409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3539" y="1674712"/>
            <a:ext cx="11204922" cy="370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55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867ED3-5107-FF59-E5C7-07C8671A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632" y="2226242"/>
            <a:ext cx="9263364" cy="2732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5E3208-AFB9-E209-16E2-EC0DD1A2FCC0}"/>
                  </a:ext>
                </a:extLst>
              </p:cNvPr>
              <p:cNvSpPr txBox="1"/>
              <p:nvPr/>
            </p:nvSpPr>
            <p:spPr>
              <a:xfrm>
                <a:off x="2241752" y="3215929"/>
                <a:ext cx="1556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5E3208-AFB9-E209-16E2-EC0DD1A2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2" y="3215929"/>
                <a:ext cx="1556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ADC3DAE-8109-43E1-4D6D-A1D116BC6B20}"/>
                  </a:ext>
                </a:extLst>
              </p:cNvPr>
              <p:cNvSpPr txBox="1"/>
              <p:nvPr/>
            </p:nvSpPr>
            <p:spPr>
              <a:xfrm>
                <a:off x="3844523" y="3215929"/>
                <a:ext cx="1143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ADC3DAE-8109-43E1-4D6D-A1D116BC6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523" y="3215929"/>
                <a:ext cx="11438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B1AA311-C8F8-CAEC-CF7B-E9C652E1BFDB}"/>
                  </a:ext>
                </a:extLst>
              </p:cNvPr>
              <p:cNvSpPr txBox="1"/>
              <p:nvPr/>
            </p:nvSpPr>
            <p:spPr>
              <a:xfrm>
                <a:off x="7107721" y="3215929"/>
                <a:ext cx="637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B1AA311-C8F8-CAEC-CF7B-E9C652E1B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21" y="3215929"/>
                <a:ext cx="6373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9505AB0-8995-C5F7-4028-A67418627F51}"/>
                  </a:ext>
                </a:extLst>
              </p:cNvPr>
              <p:cNvSpPr txBox="1"/>
              <p:nvPr/>
            </p:nvSpPr>
            <p:spPr>
              <a:xfrm>
                <a:off x="7699956" y="3457112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9505AB0-8995-C5F7-4028-A67418627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56" y="3457112"/>
                <a:ext cx="840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/>
              <p:nvPr/>
            </p:nvSpPr>
            <p:spPr>
              <a:xfrm>
                <a:off x="1797148" y="3457112"/>
                <a:ext cx="8403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148" y="3457112"/>
                <a:ext cx="8403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25710986-928B-8D46-F100-9364638552A7}"/>
              </a:ext>
            </a:extLst>
          </p:cNvPr>
          <p:cNvSpPr txBox="1"/>
          <p:nvPr/>
        </p:nvSpPr>
        <p:spPr>
          <a:xfrm>
            <a:off x="9410613" y="3402440"/>
            <a:ext cx="1555339" cy="1347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/>
              <p:nvPr/>
            </p:nvSpPr>
            <p:spPr>
              <a:xfrm>
                <a:off x="9768089" y="3425138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089" y="3425138"/>
                <a:ext cx="8403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人脸照片_高清人脸摄影图片_正版摄影素材网-Veer图库">
            <a:extLst>
              <a:ext uri="{FF2B5EF4-FFF2-40B4-BE49-F238E27FC236}">
                <a16:creationId xmlns:a16="http://schemas.microsoft.com/office/drawing/2014/main" id="{E7B17DA3-246A-7120-9D4B-9C8C7B08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3011968"/>
            <a:ext cx="1146586" cy="11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406316D-F5EA-58D4-95CF-900E80BC3F68}"/>
              </a:ext>
            </a:extLst>
          </p:cNvPr>
          <p:cNvSpPr txBox="1"/>
          <p:nvPr/>
        </p:nvSpPr>
        <p:spPr>
          <a:xfrm>
            <a:off x="6153604" y="2694734"/>
            <a:ext cx="99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Forward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BD5A32F-7834-83DE-1CD0-27E45168F2F1}"/>
                  </a:ext>
                </a:extLst>
              </p:cNvPr>
              <p:cNvSpPr txBox="1"/>
              <p:nvPr/>
            </p:nvSpPr>
            <p:spPr>
              <a:xfrm>
                <a:off x="5392503" y="3223320"/>
                <a:ext cx="1143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BD5A32F-7834-83DE-1CD0-27E45168F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503" y="3223320"/>
                <a:ext cx="114383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D0C0778-743E-4F4E-C06C-7D197847B93B}"/>
              </a:ext>
            </a:extLst>
          </p:cNvPr>
          <p:cNvCxnSpPr/>
          <p:nvPr/>
        </p:nvCxnSpPr>
        <p:spPr>
          <a:xfrm flipH="1">
            <a:off x="8425797" y="3794470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63B8851-8A50-EFAE-5AAD-94F7B59555F8}"/>
              </a:ext>
            </a:extLst>
          </p:cNvPr>
          <p:cNvCxnSpPr/>
          <p:nvPr/>
        </p:nvCxnSpPr>
        <p:spPr>
          <a:xfrm flipH="1">
            <a:off x="6965265" y="3794470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46B1005-F573-3327-5617-6D3C0685775B}"/>
              </a:ext>
            </a:extLst>
          </p:cNvPr>
          <p:cNvCxnSpPr/>
          <p:nvPr/>
        </p:nvCxnSpPr>
        <p:spPr>
          <a:xfrm flipH="1">
            <a:off x="5491225" y="3794470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1C91EB86-6257-BD7E-D1BB-58AB97FBA6C6}"/>
              </a:ext>
            </a:extLst>
          </p:cNvPr>
          <p:cNvCxnSpPr/>
          <p:nvPr/>
        </p:nvCxnSpPr>
        <p:spPr>
          <a:xfrm flipH="1">
            <a:off x="4020569" y="3794470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89BCD45-1D81-6C74-4F63-6F2AD1D2DDB9}"/>
              </a:ext>
            </a:extLst>
          </p:cNvPr>
          <p:cNvCxnSpPr/>
          <p:nvPr/>
        </p:nvCxnSpPr>
        <p:spPr>
          <a:xfrm flipH="1">
            <a:off x="2534236" y="3802108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9FA6309F-9791-825E-A9DA-01D41B999D58}"/>
                  </a:ext>
                </a:extLst>
              </p:cNvPr>
              <p:cNvSpPr txBox="1"/>
              <p:nvPr/>
            </p:nvSpPr>
            <p:spPr>
              <a:xfrm>
                <a:off x="3689523" y="3908403"/>
                <a:ext cx="1453828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9FA6309F-9791-825E-A9DA-01D41B999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23" y="3908403"/>
                <a:ext cx="1453828" cy="4056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17C3B5F-CF55-4A8E-4067-038BB0F7F353}"/>
                  </a:ext>
                </a:extLst>
              </p:cNvPr>
              <p:cNvSpPr txBox="1"/>
              <p:nvPr/>
            </p:nvSpPr>
            <p:spPr>
              <a:xfrm>
                <a:off x="5237504" y="3936572"/>
                <a:ext cx="1453828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17C3B5F-CF55-4A8E-4067-038BB0F7F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504" y="3936572"/>
                <a:ext cx="1453828" cy="4056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CCE44A7-C06E-DB09-67BF-429E7B85A7AB}"/>
                  </a:ext>
                </a:extLst>
              </p:cNvPr>
              <p:cNvSpPr txBox="1"/>
              <p:nvPr/>
            </p:nvSpPr>
            <p:spPr>
              <a:xfrm>
                <a:off x="6649339" y="3936572"/>
                <a:ext cx="1453828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CCE44A7-C06E-DB09-67BF-429E7B85A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339" y="3936572"/>
                <a:ext cx="1453828" cy="4056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BCEB3723-BF50-9F16-2D8B-B55CEE3679D8}"/>
              </a:ext>
            </a:extLst>
          </p:cNvPr>
          <p:cNvSpPr txBox="1"/>
          <p:nvPr/>
        </p:nvSpPr>
        <p:spPr>
          <a:xfrm>
            <a:off x="6195596" y="4352537"/>
            <a:ext cx="127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Backward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AA8F84-AB96-3C64-FA97-1DD65BA5D469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3616C86-146E-2F34-546A-FD9702956F11}"/>
                  </a:ext>
                </a:extLst>
              </p:cNvPr>
              <p:cNvSpPr txBox="1"/>
              <p:nvPr/>
            </p:nvSpPr>
            <p:spPr>
              <a:xfrm>
                <a:off x="2304041" y="3906298"/>
                <a:ext cx="1453828" cy="405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3616C86-146E-2F34-546A-FD9702956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041" y="3906298"/>
                <a:ext cx="1453828" cy="4056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D3F4C6-A6F1-F2D9-7BF4-203836247295}"/>
                  </a:ext>
                </a:extLst>
              </p:cNvPr>
              <p:cNvSpPr txBox="1"/>
              <p:nvPr/>
            </p:nvSpPr>
            <p:spPr>
              <a:xfrm>
                <a:off x="3330340" y="3432776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ED3F4C6-A6F1-F2D9-7BF4-203836247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340" y="3432776"/>
                <a:ext cx="84038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7B4EF7F-3164-6029-1AE4-2EAD46E9EC87}"/>
                  </a:ext>
                </a:extLst>
              </p:cNvPr>
              <p:cNvSpPr txBox="1"/>
              <p:nvPr/>
            </p:nvSpPr>
            <p:spPr>
              <a:xfrm>
                <a:off x="4755072" y="3427100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7B4EF7F-3164-6029-1AE4-2EAD46E9E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072" y="3427100"/>
                <a:ext cx="8403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642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867ED3-5107-FF59-E5C7-07C8671A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498131"/>
            <a:ext cx="9263364" cy="2732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5E3208-AFB9-E209-16E2-EC0DD1A2FCC0}"/>
                  </a:ext>
                </a:extLst>
              </p:cNvPr>
              <p:cNvSpPr txBox="1"/>
              <p:nvPr/>
            </p:nvSpPr>
            <p:spPr>
              <a:xfrm>
                <a:off x="1561911" y="1696791"/>
                <a:ext cx="1556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5E3208-AFB9-E209-16E2-EC0DD1A2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911" y="1696791"/>
                <a:ext cx="1556777" cy="369332"/>
              </a:xfrm>
              <a:prstGeom prst="rect">
                <a:avLst/>
              </a:prstGeom>
              <a:blipFill>
                <a:blip r:embed="rId5"/>
                <a:stretch>
                  <a:fillRect r="-887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CE512495-D237-3822-7E23-188C0DFE2936}"/>
              </a:ext>
            </a:extLst>
          </p:cNvPr>
          <p:cNvSpPr txBox="1"/>
          <p:nvPr/>
        </p:nvSpPr>
        <p:spPr>
          <a:xfrm>
            <a:off x="2382982" y="3849604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13C0AD-08A5-0481-B25B-45F6C758D42C}"/>
              </a:ext>
            </a:extLst>
          </p:cNvPr>
          <p:cNvSpPr txBox="1"/>
          <p:nvPr/>
        </p:nvSpPr>
        <p:spPr>
          <a:xfrm>
            <a:off x="3907671" y="386161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543AB9-76C1-D50C-C02C-615BB3DB7FD7}"/>
              </a:ext>
            </a:extLst>
          </p:cNvPr>
          <p:cNvSpPr txBox="1"/>
          <p:nvPr/>
        </p:nvSpPr>
        <p:spPr>
          <a:xfrm>
            <a:off x="6810210" y="383758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ADC3DAE-8109-43E1-4D6D-A1D116BC6B20}"/>
                  </a:ext>
                </a:extLst>
              </p:cNvPr>
              <p:cNvSpPr txBox="1"/>
              <p:nvPr/>
            </p:nvSpPr>
            <p:spPr>
              <a:xfrm>
                <a:off x="3230818" y="1708759"/>
                <a:ext cx="1556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ADC3DAE-8109-43E1-4D6D-A1D116BC6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18" y="1708759"/>
                <a:ext cx="1556777" cy="369332"/>
              </a:xfrm>
              <a:prstGeom prst="rect">
                <a:avLst/>
              </a:prstGeom>
              <a:blipFill>
                <a:blip r:embed="rId6"/>
                <a:stretch>
                  <a:fillRect r="-10569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B1AA311-C8F8-CAEC-CF7B-E9C652E1BFDB}"/>
                  </a:ext>
                </a:extLst>
              </p:cNvPr>
              <p:cNvSpPr txBox="1"/>
              <p:nvPr/>
            </p:nvSpPr>
            <p:spPr>
              <a:xfrm>
                <a:off x="6062973" y="1693423"/>
                <a:ext cx="637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B1AA311-C8F8-CAEC-CF7B-E9C652E1B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973" y="1693423"/>
                <a:ext cx="637309" cy="369332"/>
              </a:xfrm>
              <a:prstGeom prst="rect">
                <a:avLst/>
              </a:prstGeom>
              <a:blipFill>
                <a:blip r:embed="rId7"/>
                <a:stretch>
                  <a:fillRect r="-17451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971E0A3-FC47-58E6-A5AC-9FEA25AA18D3}"/>
                  </a:ext>
                </a:extLst>
              </p:cNvPr>
              <p:cNvSpPr txBox="1"/>
              <p:nvPr/>
            </p:nvSpPr>
            <p:spPr>
              <a:xfrm>
                <a:off x="1994869" y="4623759"/>
                <a:ext cx="3539848" cy="98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971E0A3-FC47-58E6-A5AC-9FEA25AA1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869" y="4623759"/>
                <a:ext cx="3539848" cy="981744"/>
              </a:xfrm>
              <a:prstGeom prst="rect">
                <a:avLst/>
              </a:prstGeom>
              <a:blipFill>
                <a:blip r:embed="rId8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4.5: The normal distribution - Statistics LibreTexts">
            <a:extLst>
              <a:ext uri="{FF2B5EF4-FFF2-40B4-BE49-F238E27FC236}">
                <a16:creationId xmlns:a16="http://schemas.microsoft.com/office/drawing/2014/main" id="{FB4B80D3-EB7D-B830-3F06-FE357377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255" y="4243562"/>
            <a:ext cx="2328626" cy="179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17636CA1-E499-BFF9-C872-24B08FB1C2F3}"/>
              </a:ext>
            </a:extLst>
          </p:cNvPr>
          <p:cNvCxnSpPr/>
          <p:nvPr/>
        </p:nvCxnSpPr>
        <p:spPr>
          <a:xfrm>
            <a:off x="7107382" y="4364182"/>
            <a:ext cx="0" cy="1514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AA08D36-CE5E-7AFF-E8F9-61252366E72E}"/>
                  </a:ext>
                </a:extLst>
              </p:cNvPr>
              <p:cNvSpPr txBox="1"/>
              <p:nvPr/>
            </p:nvSpPr>
            <p:spPr>
              <a:xfrm>
                <a:off x="6381628" y="5761491"/>
                <a:ext cx="1834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AA08D36-CE5E-7AFF-E8F9-61252366E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28" y="5761491"/>
                <a:ext cx="183411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CC0200A-5FA2-6AFD-FAA4-2E4F0FB90ED0}"/>
                  </a:ext>
                </a:extLst>
              </p:cNvPr>
              <p:cNvSpPr txBox="1"/>
              <p:nvPr/>
            </p:nvSpPr>
            <p:spPr>
              <a:xfrm>
                <a:off x="6193682" y="5159471"/>
                <a:ext cx="1233055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CC0200A-5FA2-6AFD-FAA4-2E4F0FB9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682" y="5159471"/>
                <a:ext cx="1233055" cy="427746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9F651F3-A45B-9394-B18A-BD102D879AD5}"/>
              </a:ext>
            </a:extLst>
          </p:cNvPr>
          <p:cNvCxnSpPr>
            <a:cxnSpLocks/>
          </p:cNvCxnSpPr>
          <p:nvPr/>
        </p:nvCxnSpPr>
        <p:spPr>
          <a:xfrm>
            <a:off x="6427920" y="5598766"/>
            <a:ext cx="690553" cy="67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5CDE89-0F5B-DA02-DBDC-67E410A364EA}"/>
                  </a:ext>
                </a:extLst>
              </p:cNvPr>
              <p:cNvSpPr txBox="1"/>
              <p:nvPr/>
            </p:nvSpPr>
            <p:spPr>
              <a:xfrm>
                <a:off x="2507933" y="2697027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5CDE89-0F5B-DA02-DBDC-67E410A36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33" y="2697027"/>
                <a:ext cx="84038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6EC995D-EE8E-6DA9-6E70-880B46473DF3}"/>
                  </a:ext>
                </a:extLst>
              </p:cNvPr>
              <p:cNvSpPr txBox="1"/>
              <p:nvPr/>
            </p:nvSpPr>
            <p:spPr>
              <a:xfrm>
                <a:off x="3989954" y="2697027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6EC995D-EE8E-6DA9-6E70-880B46473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54" y="2697027"/>
                <a:ext cx="84038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9505AB0-8995-C5F7-4028-A67418627F51}"/>
                  </a:ext>
                </a:extLst>
              </p:cNvPr>
              <p:cNvSpPr txBox="1"/>
              <p:nvPr/>
            </p:nvSpPr>
            <p:spPr>
              <a:xfrm>
                <a:off x="6914794" y="2717146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9505AB0-8995-C5F7-4028-A67418627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794" y="2717146"/>
                <a:ext cx="84038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/>
              <p:nvPr/>
            </p:nvSpPr>
            <p:spPr>
              <a:xfrm>
                <a:off x="1004722" y="2674329"/>
                <a:ext cx="8403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22" y="2674329"/>
                <a:ext cx="8403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25710986-928B-8D46-F100-9364638552A7}"/>
              </a:ext>
            </a:extLst>
          </p:cNvPr>
          <p:cNvSpPr txBox="1"/>
          <p:nvPr/>
        </p:nvSpPr>
        <p:spPr>
          <a:xfrm>
            <a:off x="8619893" y="2674329"/>
            <a:ext cx="1555339" cy="1347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/>
              <p:nvPr/>
            </p:nvSpPr>
            <p:spPr>
              <a:xfrm>
                <a:off x="8977369" y="2697027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369" y="2697027"/>
                <a:ext cx="84038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人脸照片_高清人脸摄影图片_正版摄影素材网-Veer图库">
            <a:extLst>
              <a:ext uri="{FF2B5EF4-FFF2-40B4-BE49-F238E27FC236}">
                <a16:creationId xmlns:a16="http://schemas.microsoft.com/office/drawing/2014/main" id="{E7B17DA3-246A-7120-9D4B-9C8C7B08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6" y="3302304"/>
            <a:ext cx="1146586" cy="11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73E4E4-69C5-7425-3168-0AA81C32EFB6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09D264-465A-A9DA-5FB9-753D25820ABE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0943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073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867ED3-5107-FF59-E5C7-07C8671A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498131"/>
            <a:ext cx="9263364" cy="27328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E512495-D237-3822-7E23-188C0DFE2936}"/>
              </a:ext>
            </a:extLst>
          </p:cNvPr>
          <p:cNvSpPr txBox="1"/>
          <p:nvPr/>
        </p:nvSpPr>
        <p:spPr>
          <a:xfrm>
            <a:off x="2382982" y="3849604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13C0AD-08A5-0481-B25B-45F6C758D42C}"/>
              </a:ext>
            </a:extLst>
          </p:cNvPr>
          <p:cNvSpPr txBox="1"/>
          <p:nvPr/>
        </p:nvSpPr>
        <p:spPr>
          <a:xfrm>
            <a:off x="3907671" y="386161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543AB9-76C1-D50C-C02C-615BB3DB7FD7}"/>
              </a:ext>
            </a:extLst>
          </p:cNvPr>
          <p:cNvSpPr txBox="1"/>
          <p:nvPr/>
        </p:nvSpPr>
        <p:spPr>
          <a:xfrm>
            <a:off x="6810210" y="383758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971E0A3-FC47-58E6-A5AC-9FEA25AA18D3}"/>
                  </a:ext>
                </a:extLst>
              </p:cNvPr>
              <p:cNvSpPr txBox="1"/>
              <p:nvPr/>
            </p:nvSpPr>
            <p:spPr>
              <a:xfrm>
                <a:off x="1994869" y="4623759"/>
                <a:ext cx="3539848" cy="98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971E0A3-FC47-58E6-A5AC-9FEA25AA1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869" y="4623759"/>
                <a:ext cx="3539848" cy="981744"/>
              </a:xfrm>
              <a:prstGeom prst="rect">
                <a:avLst/>
              </a:prstGeom>
              <a:blipFill>
                <a:blip r:embed="rId5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4.5: The normal distribution - Statistics LibreTexts">
            <a:extLst>
              <a:ext uri="{FF2B5EF4-FFF2-40B4-BE49-F238E27FC236}">
                <a16:creationId xmlns:a16="http://schemas.microsoft.com/office/drawing/2014/main" id="{FB4B80D3-EB7D-B830-3F06-FE357377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18" y="4228433"/>
            <a:ext cx="2328626" cy="179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17636CA1-E499-BFF9-C872-24B08FB1C2F3}"/>
              </a:ext>
            </a:extLst>
          </p:cNvPr>
          <p:cNvCxnSpPr/>
          <p:nvPr/>
        </p:nvCxnSpPr>
        <p:spPr>
          <a:xfrm>
            <a:off x="7107382" y="4364182"/>
            <a:ext cx="0" cy="1514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AA08D36-CE5E-7AFF-E8F9-61252366E72E}"/>
                  </a:ext>
                </a:extLst>
              </p:cNvPr>
              <p:cNvSpPr txBox="1"/>
              <p:nvPr/>
            </p:nvSpPr>
            <p:spPr>
              <a:xfrm>
                <a:off x="6381628" y="5826807"/>
                <a:ext cx="1834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AA08D36-CE5E-7AFF-E8F9-61252366E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28" y="5826807"/>
                <a:ext cx="18341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CC0200A-5FA2-6AFD-FAA4-2E4F0FB90ED0}"/>
                  </a:ext>
                </a:extLst>
              </p:cNvPr>
              <p:cNvSpPr txBox="1"/>
              <p:nvPr/>
            </p:nvSpPr>
            <p:spPr>
              <a:xfrm>
                <a:off x="6193682" y="5159471"/>
                <a:ext cx="1233055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CC0200A-5FA2-6AFD-FAA4-2E4F0FB9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682" y="5159471"/>
                <a:ext cx="1233055" cy="427746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9F651F3-A45B-9394-B18A-BD102D879AD5}"/>
              </a:ext>
            </a:extLst>
          </p:cNvPr>
          <p:cNvCxnSpPr>
            <a:cxnSpLocks/>
          </p:cNvCxnSpPr>
          <p:nvPr/>
        </p:nvCxnSpPr>
        <p:spPr>
          <a:xfrm>
            <a:off x="6427920" y="5598766"/>
            <a:ext cx="690553" cy="67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/>
              <p:nvPr/>
            </p:nvSpPr>
            <p:spPr>
              <a:xfrm>
                <a:off x="1004722" y="2674329"/>
                <a:ext cx="8403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22" y="2674329"/>
                <a:ext cx="8403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25710986-928B-8D46-F100-9364638552A7}"/>
              </a:ext>
            </a:extLst>
          </p:cNvPr>
          <p:cNvSpPr txBox="1"/>
          <p:nvPr/>
        </p:nvSpPr>
        <p:spPr>
          <a:xfrm>
            <a:off x="8619893" y="2674329"/>
            <a:ext cx="1555339" cy="1347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/>
              <p:nvPr/>
            </p:nvSpPr>
            <p:spPr>
              <a:xfrm>
                <a:off x="8443976" y="2693669"/>
                <a:ext cx="2938143" cy="980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976" y="2693669"/>
                <a:ext cx="2938143" cy="980525"/>
              </a:xfrm>
              <a:prstGeom prst="rect">
                <a:avLst/>
              </a:prstGeom>
              <a:blipFill>
                <a:blip r:embed="rId10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D6D479-39C1-0A1C-E0BA-90D32120EBDD}"/>
                  </a:ext>
                </a:extLst>
              </p:cNvPr>
              <p:cNvSpPr txBox="1"/>
              <p:nvPr/>
            </p:nvSpPr>
            <p:spPr>
              <a:xfrm>
                <a:off x="8605810" y="4881341"/>
                <a:ext cx="2718109" cy="659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D6D479-39C1-0A1C-E0BA-90D32120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10" y="4881341"/>
                <a:ext cx="2718109" cy="659219"/>
              </a:xfrm>
              <a:prstGeom prst="rect">
                <a:avLst/>
              </a:prstGeom>
              <a:blipFill>
                <a:blip r:embed="rId11"/>
                <a:stretch>
                  <a:fillRect l="-930" t="-141509" b="-2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CFEE21-337F-6191-4D7D-163932C4184C}"/>
                  </a:ext>
                </a:extLst>
              </p:cNvPr>
              <p:cNvSpPr txBox="1"/>
              <p:nvPr/>
            </p:nvSpPr>
            <p:spPr>
              <a:xfrm>
                <a:off x="8327647" y="4064504"/>
                <a:ext cx="3448140" cy="42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BCFEE21-337F-6191-4D7D-163932C41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647" y="4064504"/>
                <a:ext cx="3448140" cy="426527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人脸照片_高清人脸摄影图片_正版摄影素材网-Veer图库">
            <a:extLst>
              <a:ext uri="{FF2B5EF4-FFF2-40B4-BE49-F238E27FC236}">
                <a16:creationId xmlns:a16="http://schemas.microsoft.com/office/drawing/2014/main" id="{C7088B68-CEF2-8F60-9EFB-2F8B288E5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6" y="3302304"/>
            <a:ext cx="1146586" cy="11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2AFA1C-E95A-8ECB-3677-C4C783419BBB}"/>
                  </a:ext>
                </a:extLst>
              </p:cNvPr>
              <p:cNvSpPr txBox="1"/>
              <p:nvPr/>
            </p:nvSpPr>
            <p:spPr>
              <a:xfrm>
                <a:off x="1561911" y="1696791"/>
                <a:ext cx="1556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D2AFA1C-E95A-8ECB-3677-C4C78341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911" y="1696791"/>
                <a:ext cx="1556777" cy="369332"/>
              </a:xfrm>
              <a:prstGeom prst="rect">
                <a:avLst/>
              </a:prstGeom>
              <a:blipFill>
                <a:blip r:embed="rId14"/>
                <a:stretch>
                  <a:fillRect r="-887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73FFEF3-C7B9-EB31-8775-5EC153D8BB72}"/>
                  </a:ext>
                </a:extLst>
              </p:cNvPr>
              <p:cNvSpPr txBox="1"/>
              <p:nvPr/>
            </p:nvSpPr>
            <p:spPr>
              <a:xfrm>
                <a:off x="3230818" y="1708759"/>
                <a:ext cx="1556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73FFEF3-C7B9-EB31-8775-5EC153D8B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18" y="1708759"/>
                <a:ext cx="1556777" cy="369332"/>
              </a:xfrm>
              <a:prstGeom prst="rect">
                <a:avLst/>
              </a:prstGeom>
              <a:blipFill>
                <a:blip r:embed="rId15"/>
                <a:stretch>
                  <a:fillRect r="-10569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3C47B53-F463-CCCF-3216-4AF7957AE9CE}"/>
                  </a:ext>
                </a:extLst>
              </p:cNvPr>
              <p:cNvSpPr txBox="1"/>
              <p:nvPr/>
            </p:nvSpPr>
            <p:spPr>
              <a:xfrm>
                <a:off x="6062973" y="1693423"/>
                <a:ext cx="637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3C47B53-F463-CCCF-3216-4AF7957AE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973" y="1693423"/>
                <a:ext cx="637309" cy="369332"/>
              </a:xfrm>
              <a:prstGeom prst="rect">
                <a:avLst/>
              </a:prstGeom>
              <a:blipFill>
                <a:blip r:embed="rId16"/>
                <a:stretch>
                  <a:fillRect r="-17451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599C82E-2E74-F700-6817-64498B5EBF04}"/>
                  </a:ext>
                </a:extLst>
              </p:cNvPr>
              <p:cNvSpPr txBox="1"/>
              <p:nvPr/>
            </p:nvSpPr>
            <p:spPr>
              <a:xfrm>
                <a:off x="2507933" y="2697027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599C82E-2E74-F700-6817-64498B5EB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33" y="2697027"/>
                <a:ext cx="84038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39937C-829B-9C41-497C-4C01417A0283}"/>
                  </a:ext>
                </a:extLst>
              </p:cNvPr>
              <p:cNvSpPr txBox="1"/>
              <p:nvPr/>
            </p:nvSpPr>
            <p:spPr>
              <a:xfrm>
                <a:off x="3989954" y="2697027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239937C-829B-9C41-497C-4C01417A0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54" y="2697027"/>
                <a:ext cx="8403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332A94-1CBD-4711-86DD-CED91AAC3052}"/>
                  </a:ext>
                </a:extLst>
              </p:cNvPr>
              <p:cNvSpPr txBox="1"/>
              <p:nvPr/>
            </p:nvSpPr>
            <p:spPr>
              <a:xfrm>
                <a:off x="6914794" y="2717146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4332A94-1CBD-4711-86DD-CED91AAC3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794" y="2717146"/>
                <a:ext cx="84038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8204B613-4306-B55D-5B41-B00D1972F07D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E0852C1-D901-7EA7-32FC-4E88BE961F4F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61077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Central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Theorem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867ED3-5107-FF59-E5C7-07C8671A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498131"/>
            <a:ext cx="9263364" cy="27328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E512495-D237-3822-7E23-188C0DFE2936}"/>
              </a:ext>
            </a:extLst>
          </p:cNvPr>
          <p:cNvSpPr txBox="1"/>
          <p:nvPr/>
        </p:nvSpPr>
        <p:spPr>
          <a:xfrm>
            <a:off x="2382982" y="3849604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13C0AD-08A5-0481-B25B-45F6C758D42C}"/>
              </a:ext>
            </a:extLst>
          </p:cNvPr>
          <p:cNvSpPr txBox="1"/>
          <p:nvPr/>
        </p:nvSpPr>
        <p:spPr>
          <a:xfrm>
            <a:off x="3907671" y="386161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543AB9-76C1-D50C-C02C-615BB3DB7FD7}"/>
              </a:ext>
            </a:extLst>
          </p:cNvPr>
          <p:cNvSpPr txBox="1"/>
          <p:nvPr/>
        </p:nvSpPr>
        <p:spPr>
          <a:xfrm>
            <a:off x="6810210" y="3837589"/>
            <a:ext cx="12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Diffusion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971E0A3-FC47-58E6-A5AC-9FEA25AA18D3}"/>
                  </a:ext>
                </a:extLst>
              </p:cNvPr>
              <p:cNvSpPr txBox="1"/>
              <p:nvPr/>
            </p:nvSpPr>
            <p:spPr>
              <a:xfrm>
                <a:off x="1994869" y="4623759"/>
                <a:ext cx="3539848" cy="98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kumimoji="1"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∈(0,1)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971E0A3-FC47-58E6-A5AC-9FEA25AA1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869" y="4623759"/>
                <a:ext cx="3539848" cy="981744"/>
              </a:xfrm>
              <a:prstGeom prst="rect">
                <a:avLst/>
              </a:prstGeom>
              <a:blipFill>
                <a:blip r:embed="rId5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4.5: The normal distribution - Statistics LibreTexts">
            <a:extLst>
              <a:ext uri="{FF2B5EF4-FFF2-40B4-BE49-F238E27FC236}">
                <a16:creationId xmlns:a16="http://schemas.microsoft.com/office/drawing/2014/main" id="{FB4B80D3-EB7D-B830-3F06-FE357377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118" y="4228433"/>
            <a:ext cx="2328626" cy="179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17636CA1-E499-BFF9-C872-24B08FB1C2F3}"/>
              </a:ext>
            </a:extLst>
          </p:cNvPr>
          <p:cNvCxnSpPr/>
          <p:nvPr/>
        </p:nvCxnSpPr>
        <p:spPr>
          <a:xfrm>
            <a:off x="7107382" y="4364182"/>
            <a:ext cx="0" cy="1514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7B0DDCE1-346E-B067-48DF-44F936CD3C0C}"/>
              </a:ext>
            </a:extLst>
          </p:cNvPr>
          <p:cNvSpPr/>
          <p:nvPr/>
        </p:nvSpPr>
        <p:spPr>
          <a:xfrm>
            <a:off x="6810210" y="5878242"/>
            <a:ext cx="616527" cy="14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AA08D36-CE5E-7AFF-E8F9-61252366E72E}"/>
                  </a:ext>
                </a:extLst>
              </p:cNvPr>
              <p:cNvSpPr txBox="1"/>
              <p:nvPr/>
            </p:nvSpPr>
            <p:spPr>
              <a:xfrm>
                <a:off x="6381628" y="5826807"/>
                <a:ext cx="1834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2AA08D36-CE5E-7AFF-E8F9-61252366E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628" y="5826807"/>
                <a:ext cx="18341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CC0200A-5FA2-6AFD-FAA4-2E4F0FB90ED0}"/>
                  </a:ext>
                </a:extLst>
              </p:cNvPr>
              <p:cNvSpPr txBox="1"/>
              <p:nvPr/>
            </p:nvSpPr>
            <p:spPr>
              <a:xfrm>
                <a:off x="6193682" y="5159471"/>
                <a:ext cx="1233055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CC0200A-5FA2-6AFD-FAA4-2E4F0FB90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682" y="5159471"/>
                <a:ext cx="1233055" cy="427746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9F651F3-A45B-9394-B18A-BD102D879AD5}"/>
              </a:ext>
            </a:extLst>
          </p:cNvPr>
          <p:cNvCxnSpPr>
            <a:cxnSpLocks/>
          </p:cNvCxnSpPr>
          <p:nvPr/>
        </p:nvCxnSpPr>
        <p:spPr>
          <a:xfrm>
            <a:off x="6427920" y="5598766"/>
            <a:ext cx="690553" cy="67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/>
              <p:nvPr/>
            </p:nvSpPr>
            <p:spPr>
              <a:xfrm>
                <a:off x="1004722" y="2674329"/>
                <a:ext cx="8403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22" y="2674329"/>
                <a:ext cx="8403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25710986-928B-8D46-F100-9364638552A7}"/>
              </a:ext>
            </a:extLst>
          </p:cNvPr>
          <p:cNvSpPr txBox="1"/>
          <p:nvPr/>
        </p:nvSpPr>
        <p:spPr>
          <a:xfrm>
            <a:off x="8619893" y="2674329"/>
            <a:ext cx="1555339" cy="1347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/>
              <p:nvPr/>
            </p:nvSpPr>
            <p:spPr>
              <a:xfrm>
                <a:off x="8443976" y="2693669"/>
                <a:ext cx="2938143" cy="980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976" y="2693669"/>
                <a:ext cx="2938143" cy="980525"/>
              </a:xfrm>
              <a:prstGeom prst="rect">
                <a:avLst/>
              </a:prstGeom>
              <a:blipFill>
                <a:blip r:embed="rId10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D6D479-39C1-0A1C-E0BA-90D32120EBDD}"/>
                  </a:ext>
                </a:extLst>
              </p:cNvPr>
              <p:cNvSpPr txBox="1"/>
              <p:nvPr/>
            </p:nvSpPr>
            <p:spPr>
              <a:xfrm>
                <a:off x="8322398" y="3898823"/>
                <a:ext cx="2718109" cy="659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0D6D479-39C1-0A1C-E0BA-90D32120E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398" y="3898823"/>
                <a:ext cx="2718109" cy="659219"/>
              </a:xfrm>
              <a:prstGeom prst="rect">
                <a:avLst/>
              </a:prstGeom>
              <a:blipFill>
                <a:blip r:embed="rId11"/>
                <a:stretch>
                  <a:fillRect l="-930" t="-141509" b="-20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68E5290-C36B-D4D2-8A1F-EA2E13F3D0D5}"/>
                  </a:ext>
                </a:extLst>
              </p:cNvPr>
              <p:cNvSpPr txBox="1"/>
              <p:nvPr/>
            </p:nvSpPr>
            <p:spPr>
              <a:xfrm>
                <a:off x="8443976" y="4870736"/>
                <a:ext cx="33874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0" dirty="0"/>
                  <a:t>Usually,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&lt;…&lt;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68E5290-C36B-D4D2-8A1F-EA2E13F3D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976" y="4870736"/>
                <a:ext cx="3387469" cy="646331"/>
              </a:xfrm>
              <a:prstGeom prst="rect">
                <a:avLst/>
              </a:prstGeom>
              <a:blipFill>
                <a:blip r:embed="rId12"/>
                <a:stretch>
                  <a:fillRect l="-1493" t="-3846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人脸照片_高清人脸摄影图片_正版摄影素材网-Veer图库">
            <a:extLst>
              <a:ext uri="{FF2B5EF4-FFF2-40B4-BE49-F238E27FC236}">
                <a16:creationId xmlns:a16="http://schemas.microsoft.com/office/drawing/2014/main" id="{4B82D85F-653E-44FA-CAA3-53B74D416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6" y="3302304"/>
            <a:ext cx="1146586" cy="11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17500BC-19C1-77D2-9C03-9F47D92A5DED}"/>
                  </a:ext>
                </a:extLst>
              </p:cNvPr>
              <p:cNvSpPr txBox="1"/>
              <p:nvPr/>
            </p:nvSpPr>
            <p:spPr>
              <a:xfrm>
                <a:off x="1561911" y="1696791"/>
                <a:ext cx="1556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17500BC-19C1-77D2-9C03-9F47D92A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911" y="1696791"/>
                <a:ext cx="1556777" cy="369332"/>
              </a:xfrm>
              <a:prstGeom prst="rect">
                <a:avLst/>
              </a:prstGeom>
              <a:blipFill>
                <a:blip r:embed="rId14"/>
                <a:stretch>
                  <a:fillRect r="-8871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785E854-BAFC-B70D-12E9-7589D0C7B982}"/>
                  </a:ext>
                </a:extLst>
              </p:cNvPr>
              <p:cNvSpPr txBox="1"/>
              <p:nvPr/>
            </p:nvSpPr>
            <p:spPr>
              <a:xfrm>
                <a:off x="3230818" y="1708759"/>
                <a:ext cx="1556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785E854-BAFC-B70D-12E9-7589D0C7B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18" y="1708759"/>
                <a:ext cx="1556777" cy="369332"/>
              </a:xfrm>
              <a:prstGeom prst="rect">
                <a:avLst/>
              </a:prstGeom>
              <a:blipFill>
                <a:blip r:embed="rId15"/>
                <a:stretch>
                  <a:fillRect r="-10569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B0D74A-CAAA-1C6B-ADBB-4B39AC0C824A}"/>
                  </a:ext>
                </a:extLst>
              </p:cNvPr>
              <p:cNvSpPr txBox="1"/>
              <p:nvPr/>
            </p:nvSpPr>
            <p:spPr>
              <a:xfrm>
                <a:off x="6062973" y="1693423"/>
                <a:ext cx="637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6B0D74A-CAAA-1C6B-ADBB-4B39AC0C8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973" y="1693423"/>
                <a:ext cx="637309" cy="369332"/>
              </a:xfrm>
              <a:prstGeom prst="rect">
                <a:avLst/>
              </a:prstGeom>
              <a:blipFill>
                <a:blip r:embed="rId16"/>
                <a:stretch>
                  <a:fillRect r="-17451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54BECE4-1336-519A-05F0-2493832B0EDD}"/>
                  </a:ext>
                </a:extLst>
              </p:cNvPr>
              <p:cNvSpPr txBox="1"/>
              <p:nvPr/>
            </p:nvSpPr>
            <p:spPr>
              <a:xfrm>
                <a:off x="2507933" y="2697027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54BECE4-1336-519A-05F0-2493832B0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933" y="2697027"/>
                <a:ext cx="84038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F6DA611-B41A-3D68-A7C7-7CB1B610976D}"/>
                  </a:ext>
                </a:extLst>
              </p:cNvPr>
              <p:cNvSpPr txBox="1"/>
              <p:nvPr/>
            </p:nvSpPr>
            <p:spPr>
              <a:xfrm>
                <a:off x="3989954" y="2697027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F6DA611-B41A-3D68-A7C7-7CB1B6109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954" y="2697027"/>
                <a:ext cx="8403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81EEB33-851F-254C-F98C-FEF59EEF9D6B}"/>
                  </a:ext>
                </a:extLst>
              </p:cNvPr>
              <p:cNvSpPr txBox="1"/>
              <p:nvPr/>
            </p:nvSpPr>
            <p:spPr>
              <a:xfrm>
                <a:off x="6914794" y="2717146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81EEB33-851F-254C-F98C-FEF59EEF9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794" y="2717146"/>
                <a:ext cx="84038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44F6F6BA-8E9E-4DA5-F4CA-21B3FAC45BED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6E6BEBC-84F8-44BA-1E7D-13C56BD478AE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7136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26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Backward: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867ED3-5107-FF59-E5C7-07C8671AD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632" y="1307063"/>
            <a:ext cx="9263364" cy="2732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5E3208-AFB9-E209-16E2-EC0DD1A2FCC0}"/>
                  </a:ext>
                </a:extLst>
              </p:cNvPr>
              <p:cNvSpPr txBox="1"/>
              <p:nvPr/>
            </p:nvSpPr>
            <p:spPr>
              <a:xfrm>
                <a:off x="2241752" y="2296750"/>
                <a:ext cx="1556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5E3208-AFB9-E209-16E2-EC0DD1A2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2" y="2296750"/>
                <a:ext cx="1556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ADC3DAE-8109-43E1-4D6D-A1D116BC6B20}"/>
                  </a:ext>
                </a:extLst>
              </p:cNvPr>
              <p:cNvSpPr txBox="1"/>
              <p:nvPr/>
            </p:nvSpPr>
            <p:spPr>
              <a:xfrm>
                <a:off x="3844523" y="2296750"/>
                <a:ext cx="1143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ADC3DAE-8109-43E1-4D6D-A1D116BC6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523" y="2296750"/>
                <a:ext cx="114383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B1AA311-C8F8-CAEC-CF7B-E9C652E1BFDB}"/>
                  </a:ext>
                </a:extLst>
              </p:cNvPr>
              <p:cNvSpPr txBox="1"/>
              <p:nvPr/>
            </p:nvSpPr>
            <p:spPr>
              <a:xfrm>
                <a:off x="7107721" y="2296750"/>
                <a:ext cx="637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B1AA311-C8F8-CAEC-CF7B-E9C652E1B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21" y="2296750"/>
                <a:ext cx="6373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9505AB0-8995-C5F7-4028-A67418627F51}"/>
                  </a:ext>
                </a:extLst>
              </p:cNvPr>
              <p:cNvSpPr txBox="1"/>
              <p:nvPr/>
            </p:nvSpPr>
            <p:spPr>
              <a:xfrm>
                <a:off x="8166079" y="2302882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69505AB0-8995-C5F7-4028-A67418627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079" y="2302882"/>
                <a:ext cx="840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/>
              <p:nvPr/>
            </p:nvSpPr>
            <p:spPr>
              <a:xfrm>
                <a:off x="1795442" y="2483261"/>
                <a:ext cx="8403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5F66796-9BE4-898C-B531-0BBEA226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42" y="2483261"/>
                <a:ext cx="8403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25710986-928B-8D46-F100-9364638552A7}"/>
              </a:ext>
            </a:extLst>
          </p:cNvPr>
          <p:cNvSpPr txBox="1"/>
          <p:nvPr/>
        </p:nvSpPr>
        <p:spPr>
          <a:xfrm>
            <a:off x="9410613" y="2483261"/>
            <a:ext cx="1555339" cy="1347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/>
              <p:nvPr/>
            </p:nvSpPr>
            <p:spPr>
              <a:xfrm>
                <a:off x="9768089" y="2505959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04A8318E-13AF-B8E9-CF29-7E44D768C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089" y="2505959"/>
                <a:ext cx="84038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人脸照片_高清人脸摄影图片_正版摄影素材网-Veer图库">
            <a:extLst>
              <a:ext uri="{FF2B5EF4-FFF2-40B4-BE49-F238E27FC236}">
                <a16:creationId xmlns:a16="http://schemas.microsoft.com/office/drawing/2014/main" id="{E7B17DA3-246A-7120-9D4B-9C8C7B08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2092789"/>
            <a:ext cx="1146586" cy="11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C406316D-F5EA-58D4-95CF-900E80BC3F68}"/>
              </a:ext>
            </a:extLst>
          </p:cNvPr>
          <p:cNvSpPr txBox="1"/>
          <p:nvPr/>
        </p:nvSpPr>
        <p:spPr>
          <a:xfrm>
            <a:off x="6153604" y="1775555"/>
            <a:ext cx="99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Forward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BD5A32F-7834-83DE-1CD0-27E45168F2F1}"/>
                  </a:ext>
                </a:extLst>
              </p:cNvPr>
              <p:cNvSpPr txBox="1"/>
              <p:nvPr/>
            </p:nvSpPr>
            <p:spPr>
              <a:xfrm>
                <a:off x="5392503" y="2304141"/>
                <a:ext cx="11438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ABD5A32F-7834-83DE-1CD0-27E45168F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503" y="2304141"/>
                <a:ext cx="114383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CD0C0778-743E-4F4E-C06C-7D197847B93B}"/>
              </a:ext>
            </a:extLst>
          </p:cNvPr>
          <p:cNvCxnSpPr/>
          <p:nvPr/>
        </p:nvCxnSpPr>
        <p:spPr>
          <a:xfrm flipH="1">
            <a:off x="8425797" y="2875291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63B8851-8A50-EFAE-5AAD-94F7B59555F8}"/>
              </a:ext>
            </a:extLst>
          </p:cNvPr>
          <p:cNvCxnSpPr/>
          <p:nvPr/>
        </p:nvCxnSpPr>
        <p:spPr>
          <a:xfrm flipH="1">
            <a:off x="6965265" y="2875291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46B1005-F573-3327-5617-6D3C0685775B}"/>
              </a:ext>
            </a:extLst>
          </p:cNvPr>
          <p:cNvCxnSpPr/>
          <p:nvPr/>
        </p:nvCxnSpPr>
        <p:spPr>
          <a:xfrm flipH="1">
            <a:off x="5491225" y="2875291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1C91EB86-6257-BD7E-D1BB-58AB97FBA6C6}"/>
              </a:ext>
            </a:extLst>
          </p:cNvPr>
          <p:cNvCxnSpPr/>
          <p:nvPr/>
        </p:nvCxnSpPr>
        <p:spPr>
          <a:xfrm flipH="1">
            <a:off x="4020569" y="2875291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89BCD45-1D81-6C74-4F63-6F2AD1D2DDB9}"/>
              </a:ext>
            </a:extLst>
          </p:cNvPr>
          <p:cNvCxnSpPr/>
          <p:nvPr/>
        </p:nvCxnSpPr>
        <p:spPr>
          <a:xfrm flipH="1">
            <a:off x="2534236" y="2882929"/>
            <a:ext cx="791737" cy="0"/>
          </a:xfrm>
          <a:prstGeom prst="straightConnector1">
            <a:avLst/>
          </a:prstGeom>
          <a:ln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C30DF8B-70FC-D22B-2EF2-1284E1E14D47}"/>
                  </a:ext>
                </a:extLst>
              </p:cNvPr>
              <p:cNvSpPr txBox="1"/>
              <p:nvPr/>
            </p:nvSpPr>
            <p:spPr>
              <a:xfrm>
                <a:off x="2293226" y="2989224"/>
                <a:ext cx="145382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C30DF8B-70FC-D22B-2EF2-1284E1E14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26" y="2989224"/>
                <a:ext cx="1453828" cy="374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9FA6309F-9791-825E-A9DA-01D41B999D58}"/>
                  </a:ext>
                </a:extLst>
              </p:cNvPr>
              <p:cNvSpPr txBox="1"/>
              <p:nvPr/>
            </p:nvSpPr>
            <p:spPr>
              <a:xfrm>
                <a:off x="3689523" y="2989224"/>
                <a:ext cx="145382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9FA6309F-9791-825E-A9DA-01D41B999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23" y="2989224"/>
                <a:ext cx="1453828" cy="3742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17C3B5F-CF55-4A8E-4067-038BB0F7F353}"/>
                  </a:ext>
                </a:extLst>
              </p:cNvPr>
              <p:cNvSpPr txBox="1"/>
              <p:nvPr/>
            </p:nvSpPr>
            <p:spPr>
              <a:xfrm>
                <a:off x="5237504" y="3017393"/>
                <a:ext cx="145382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217C3B5F-CF55-4A8E-4067-038BB0F7F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504" y="3017393"/>
                <a:ext cx="1453828" cy="3742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CCE44A7-C06E-DB09-67BF-429E7B85A7AB}"/>
                  </a:ext>
                </a:extLst>
              </p:cNvPr>
              <p:cNvSpPr txBox="1"/>
              <p:nvPr/>
            </p:nvSpPr>
            <p:spPr>
              <a:xfrm>
                <a:off x="6649339" y="3017393"/>
                <a:ext cx="1453828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CCE44A7-C06E-DB09-67BF-429E7B85A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339" y="3017393"/>
                <a:ext cx="1453828" cy="37427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BCEB3723-BF50-9F16-2D8B-B55CEE3679D8}"/>
              </a:ext>
            </a:extLst>
          </p:cNvPr>
          <p:cNvSpPr txBox="1"/>
          <p:nvPr/>
        </p:nvSpPr>
        <p:spPr>
          <a:xfrm>
            <a:off x="6195596" y="3433358"/>
            <a:ext cx="1271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Backward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D362C3-2F30-9EA0-7027-4A82B5E88FA6}"/>
                  </a:ext>
                </a:extLst>
              </p:cNvPr>
              <p:cNvSpPr txBox="1"/>
              <p:nvPr/>
            </p:nvSpPr>
            <p:spPr>
              <a:xfrm>
                <a:off x="1270751" y="4071152"/>
                <a:ext cx="640637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D362C3-2F30-9EA0-7027-4A82B5E88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751" y="4071152"/>
                <a:ext cx="6406374" cy="404983"/>
              </a:xfrm>
              <a:prstGeom prst="rect">
                <a:avLst/>
              </a:prstGeom>
              <a:blipFill>
                <a:blip r:embed="rId1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A5E718-618B-2E37-8F8F-EDDC95A921EB}"/>
                  </a:ext>
                </a:extLst>
              </p:cNvPr>
              <p:cNvSpPr txBox="1"/>
              <p:nvPr/>
            </p:nvSpPr>
            <p:spPr>
              <a:xfrm>
                <a:off x="3289612" y="2508544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2A5E718-618B-2E37-8F8F-EDDC95A9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612" y="2508544"/>
                <a:ext cx="84038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A7F1E13-A4E5-019B-D929-1F0A7A2A914F}"/>
                  </a:ext>
                </a:extLst>
              </p:cNvPr>
              <p:cNvSpPr txBox="1"/>
              <p:nvPr/>
            </p:nvSpPr>
            <p:spPr>
              <a:xfrm>
                <a:off x="4771633" y="2508544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A7F1E13-A4E5-019B-D929-1F0A7A2A9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633" y="2508544"/>
                <a:ext cx="84038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EFA292-FE72-1F0D-FA9D-2FC11AB9DE83}"/>
                  </a:ext>
                </a:extLst>
              </p:cNvPr>
              <p:cNvSpPr txBox="1"/>
              <p:nvPr/>
            </p:nvSpPr>
            <p:spPr>
              <a:xfrm>
                <a:off x="7696473" y="2528663"/>
                <a:ext cx="840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EFA292-FE72-1F0D-FA9D-2FC11AB9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473" y="2528663"/>
                <a:ext cx="84038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DD7DA2-81DF-ABA2-33E3-1BACB5E307B7}"/>
                  </a:ext>
                </a:extLst>
              </p:cNvPr>
              <p:cNvSpPr txBox="1"/>
              <p:nvPr/>
            </p:nvSpPr>
            <p:spPr>
              <a:xfrm>
                <a:off x="1816632" y="4689595"/>
                <a:ext cx="6406374" cy="758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)(1−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2DD7DA2-81DF-ABA2-33E3-1BACB5E30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32" y="4689595"/>
                <a:ext cx="6406374" cy="758797"/>
              </a:xfrm>
              <a:prstGeom prst="rect">
                <a:avLst/>
              </a:prstGeom>
              <a:blipFill>
                <a:blip r:embed="rId2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54D045E-6EFE-FD47-1DB1-FFBF43670843}"/>
                  </a:ext>
                </a:extLst>
              </p:cNvPr>
              <p:cNvSpPr txBox="1"/>
              <p:nvPr/>
            </p:nvSpPr>
            <p:spPr>
              <a:xfrm>
                <a:off x="7841439" y="4750167"/>
                <a:ext cx="4305901" cy="659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54D045E-6EFE-FD47-1DB1-FFBF43670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39" y="4750167"/>
                <a:ext cx="4305901" cy="659219"/>
              </a:xfrm>
              <a:prstGeom prst="rect">
                <a:avLst/>
              </a:prstGeom>
              <a:blipFill>
                <a:blip r:embed="rId22"/>
                <a:stretch>
                  <a:fillRect t="-139623" b="-2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4B9A739-4548-D8B2-75AB-606F14477198}"/>
                  </a:ext>
                </a:extLst>
              </p:cNvPr>
              <p:cNvSpPr txBox="1"/>
              <p:nvPr/>
            </p:nvSpPr>
            <p:spPr>
              <a:xfrm>
                <a:off x="2838828" y="5436256"/>
                <a:ext cx="2773190" cy="661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4B9A739-4548-D8B2-75AB-606F14477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828" y="5436256"/>
                <a:ext cx="2773190" cy="66184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8520BFE4-DC38-4CD4-CEC5-3AE39431B135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A9B5723-00BC-2B94-0CED-C0FAA66EC054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ADA116-C3C4-42F7-3FD3-636A0E0437E2}"/>
                  </a:ext>
                </a:extLst>
              </p:cNvPr>
              <p:cNvSpPr txBox="1"/>
              <p:nvPr/>
            </p:nvSpPr>
            <p:spPr>
              <a:xfrm>
                <a:off x="8729627" y="5535344"/>
                <a:ext cx="16458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ADA116-C3C4-42F7-3FD3-636A0E043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627" y="5535344"/>
                <a:ext cx="1645887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338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26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Backward: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D362C3-2F30-9EA0-7027-4A82B5E88FA6}"/>
                  </a:ext>
                </a:extLst>
              </p:cNvPr>
              <p:cNvSpPr txBox="1"/>
              <p:nvPr/>
            </p:nvSpPr>
            <p:spPr>
              <a:xfrm>
                <a:off x="6038387" y="2850315"/>
                <a:ext cx="640637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1" lang="el-GR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D362C3-2F30-9EA0-7027-4A82B5E88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387" y="2850315"/>
                <a:ext cx="6406374" cy="57868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C8FE94-BF44-0D6C-C475-EB0F8624A00B}"/>
                  </a:ext>
                </a:extLst>
              </p:cNvPr>
              <p:cNvSpPr txBox="1"/>
              <p:nvPr/>
            </p:nvSpPr>
            <p:spPr>
              <a:xfrm>
                <a:off x="6307906" y="3986358"/>
                <a:ext cx="6406374" cy="598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l-GR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l-GR" altLang="zh-C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C8FE94-BF44-0D6C-C475-EB0F8624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906" y="3986358"/>
                <a:ext cx="6406374" cy="598754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 descr="Structure of artiicial neural network (ANN) | Download Scientific Diagram">
            <a:extLst>
              <a:ext uri="{FF2B5EF4-FFF2-40B4-BE49-F238E27FC236}">
                <a16:creationId xmlns:a16="http://schemas.microsoft.com/office/drawing/2014/main" id="{6496E0C6-2560-249F-AE97-D6821AD3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6" y="2073873"/>
            <a:ext cx="6003120" cy="326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上箭头 4">
            <a:extLst>
              <a:ext uri="{FF2B5EF4-FFF2-40B4-BE49-F238E27FC236}">
                <a16:creationId xmlns:a16="http://schemas.microsoft.com/office/drawing/2014/main" id="{7C85A541-71BB-B9C7-9761-FEDFD3647434}"/>
              </a:ext>
            </a:extLst>
          </p:cNvPr>
          <p:cNvSpPr/>
          <p:nvPr/>
        </p:nvSpPr>
        <p:spPr>
          <a:xfrm>
            <a:off x="8930287" y="3613734"/>
            <a:ext cx="232682" cy="297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12E70D-247A-D47A-C3A5-85E67DCB43FD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81F570-D83D-514E-230B-D1FD6D6EF51F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8407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26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Backward: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Reverse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D362C3-2F30-9EA0-7027-4A82B5E88FA6}"/>
                  </a:ext>
                </a:extLst>
              </p:cNvPr>
              <p:cNvSpPr txBox="1"/>
              <p:nvPr/>
            </p:nvSpPr>
            <p:spPr>
              <a:xfrm>
                <a:off x="0" y="2222556"/>
                <a:ext cx="640637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̃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1" lang="el-GR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1D362C3-2F30-9EA0-7027-4A82B5E88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22556"/>
                <a:ext cx="6406374" cy="578685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C8FE94-BF44-0D6C-C475-EB0F8624A00B}"/>
                  </a:ext>
                </a:extLst>
              </p:cNvPr>
              <p:cNvSpPr txBox="1"/>
              <p:nvPr/>
            </p:nvSpPr>
            <p:spPr>
              <a:xfrm>
                <a:off x="5843440" y="2250378"/>
                <a:ext cx="6406374" cy="598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l-GR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l-GR" altLang="zh-CN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FC8FE94-BF44-0D6C-C475-EB0F8624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40" y="2250378"/>
                <a:ext cx="6406374" cy="598754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AECD049-ED13-02D2-0A35-5FD6C5680392}"/>
                  </a:ext>
                </a:extLst>
              </p:cNvPr>
              <p:cNvSpPr txBox="1"/>
              <p:nvPr/>
            </p:nvSpPr>
            <p:spPr>
              <a:xfrm>
                <a:off x="561181" y="3321640"/>
                <a:ext cx="5096414" cy="1133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d>
                        <m:d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)(1−</m:t>
                                  </m:r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AECD049-ED13-02D2-0A35-5FD6C5680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1" y="3321640"/>
                <a:ext cx="5096414" cy="1133580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8C13167-E832-E29E-190A-A214B4CEE035}"/>
                  </a:ext>
                </a:extLst>
              </p:cNvPr>
              <p:cNvSpPr txBox="1"/>
              <p:nvPr/>
            </p:nvSpPr>
            <p:spPr>
              <a:xfrm>
                <a:off x="6404621" y="3321640"/>
                <a:ext cx="5787379" cy="1133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 (1−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)(1−</m:t>
                                  </m:r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kumimoji="1"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8C13167-E832-E29E-190A-A214B4CEE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621" y="3321640"/>
                <a:ext cx="5787379" cy="1133580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箭头 13">
            <a:extLst>
              <a:ext uri="{FF2B5EF4-FFF2-40B4-BE49-F238E27FC236}">
                <a16:creationId xmlns:a16="http://schemas.microsoft.com/office/drawing/2014/main" id="{4D1316E1-B2EC-C292-8595-A810DECD9F3F}"/>
              </a:ext>
            </a:extLst>
          </p:cNvPr>
          <p:cNvSpPr/>
          <p:nvPr/>
        </p:nvSpPr>
        <p:spPr>
          <a:xfrm>
            <a:off x="5657594" y="2434055"/>
            <a:ext cx="438406" cy="2947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左箭头 14">
            <a:extLst>
              <a:ext uri="{FF2B5EF4-FFF2-40B4-BE49-F238E27FC236}">
                <a16:creationId xmlns:a16="http://schemas.microsoft.com/office/drawing/2014/main" id="{E16E80F9-8CEC-ACFC-4A62-AED5DD74F649}"/>
              </a:ext>
            </a:extLst>
          </p:cNvPr>
          <p:cNvSpPr/>
          <p:nvPr/>
        </p:nvSpPr>
        <p:spPr>
          <a:xfrm>
            <a:off x="5657594" y="3721989"/>
            <a:ext cx="438406" cy="2947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D71F93-3A51-5E0B-4F44-D02AFD781698}"/>
                  </a:ext>
                </a:extLst>
              </p:cNvPr>
              <p:cNvSpPr txBox="1"/>
              <p:nvPr/>
            </p:nvSpPr>
            <p:spPr>
              <a:xfrm>
                <a:off x="3474099" y="4829175"/>
                <a:ext cx="25219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d>
                        <m:d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D71F93-3A51-5E0B-4F44-D02AFD781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099" y="4829175"/>
                <a:ext cx="2521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7911CFC-7A7D-B31C-0676-B2A13BBCD50E}"/>
                  </a:ext>
                </a:extLst>
              </p:cNvPr>
              <p:cNvSpPr txBox="1"/>
              <p:nvPr/>
            </p:nvSpPr>
            <p:spPr>
              <a:xfrm>
                <a:off x="5996065" y="4845534"/>
                <a:ext cx="22040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l-GR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l-GR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57911CFC-7A7D-B31C-0676-B2A13BBCD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65" y="4845534"/>
                <a:ext cx="2204049" cy="523220"/>
              </a:xfrm>
              <a:prstGeom prst="rect">
                <a:avLst/>
              </a:prstGeom>
              <a:blipFill>
                <a:blip r:embed="rId9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左箭头 19">
            <a:extLst>
              <a:ext uri="{FF2B5EF4-FFF2-40B4-BE49-F238E27FC236}">
                <a16:creationId xmlns:a16="http://schemas.microsoft.com/office/drawing/2014/main" id="{1828267A-2158-CBD3-C9C2-A2B8982E9190}"/>
              </a:ext>
            </a:extLst>
          </p:cNvPr>
          <p:cNvSpPr/>
          <p:nvPr/>
        </p:nvSpPr>
        <p:spPr>
          <a:xfrm>
            <a:off x="5665138" y="4943425"/>
            <a:ext cx="438406" cy="2947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EF910F-EE54-4ECE-8687-B342A841E597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FB8E1B-88A2-08E0-E60F-C84504CC14BA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1661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8E7E15-3B29-5193-FC17-A01649388ACC}"/>
                  </a:ext>
                </a:extLst>
              </p:cNvPr>
              <p:cNvSpPr txBox="1"/>
              <p:nvPr/>
            </p:nvSpPr>
            <p:spPr>
              <a:xfrm>
                <a:off x="1816147" y="1609967"/>
                <a:ext cx="7500900" cy="805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: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D8E7E15-3B29-5193-FC17-A01649388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147" y="1609967"/>
                <a:ext cx="7500900" cy="805285"/>
              </a:xfrm>
              <a:prstGeom prst="rect">
                <a:avLst/>
              </a:prstGeom>
              <a:blipFill>
                <a:blip r:embed="rId4"/>
                <a:stretch>
                  <a:fillRect l="-338" t="-127692" b="-19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7615636-5883-15B5-0BAE-E46A20C96289}"/>
                  </a:ext>
                </a:extLst>
              </p:cNvPr>
              <p:cNvSpPr txBox="1"/>
              <p:nvPr/>
            </p:nvSpPr>
            <p:spPr>
              <a:xfrm>
                <a:off x="1496401" y="3330849"/>
                <a:ext cx="8363415" cy="1574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kumimoji="1"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l-GR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1" lang="el-GR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2(1−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)(1−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l-GR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sSup>
                            <m:sSup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7615636-5883-15B5-0BAE-E46A20C96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401" y="3330849"/>
                <a:ext cx="8363415" cy="15744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3A93C5C-45DA-2B9A-8628-3200EA1067A5}"/>
                  </a:ext>
                </a:extLst>
              </p:cNvPr>
              <p:cNvSpPr txBox="1"/>
              <p:nvPr/>
            </p:nvSpPr>
            <p:spPr>
              <a:xfrm>
                <a:off x="814039" y="2539556"/>
                <a:ext cx="640080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l-GR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3A93C5C-45DA-2B9A-8628-3200EA106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9" y="2539556"/>
                <a:ext cx="6400800" cy="404983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D0D1E06-C2F9-0D09-88AF-CBA8FBAC424D}"/>
                  </a:ext>
                </a:extLst>
              </p:cNvPr>
              <p:cNvSpPr txBox="1"/>
              <p:nvPr/>
            </p:nvSpPr>
            <p:spPr>
              <a:xfrm>
                <a:off x="1561170" y="5416990"/>
                <a:ext cx="5653669" cy="532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D0D1E06-C2F9-0D09-88AF-CBA8FBAC4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170" y="5416990"/>
                <a:ext cx="5653669" cy="532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下箭头 22">
            <a:extLst>
              <a:ext uri="{FF2B5EF4-FFF2-40B4-BE49-F238E27FC236}">
                <a16:creationId xmlns:a16="http://schemas.microsoft.com/office/drawing/2014/main" id="{923AE1AD-5C5A-FEB5-28AB-598962E84BC1}"/>
              </a:ext>
            </a:extLst>
          </p:cNvPr>
          <p:cNvSpPr/>
          <p:nvPr/>
        </p:nvSpPr>
        <p:spPr>
          <a:xfrm>
            <a:off x="3757961" y="5121855"/>
            <a:ext cx="256478" cy="3087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F9E499-ED56-2207-F25C-759F2A65E905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7C843DA-59ED-561E-D5BA-F406F362E95C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4786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6F9E499-ED56-2207-F25C-759F2A65E905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7C843DA-59ED-561E-D5BA-F406F362E95C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2A67616-B15F-9DBC-9047-92F496B5C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97" y="1873686"/>
            <a:ext cx="6289403" cy="418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ructure of artiicial neural network (ANN) | Download Scientific Diagram">
            <a:extLst>
              <a:ext uri="{FF2B5EF4-FFF2-40B4-BE49-F238E27FC236}">
                <a16:creationId xmlns:a16="http://schemas.microsoft.com/office/drawing/2014/main" id="{AD4D973B-3A0C-2597-6D4E-48934F8D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9" y="2341629"/>
            <a:ext cx="3992507" cy="217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767AC74B-F95C-C717-965C-9F3F12650626}"/>
              </a:ext>
            </a:extLst>
          </p:cNvPr>
          <p:cNvSpPr/>
          <p:nvPr/>
        </p:nvSpPr>
        <p:spPr>
          <a:xfrm>
            <a:off x="5382228" y="3233836"/>
            <a:ext cx="335666" cy="358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4ECAEA5-97BD-6898-010F-BB5180DB5720}"/>
                  </a:ext>
                </a:extLst>
              </p:cNvPr>
              <p:cNvSpPr txBox="1"/>
              <p:nvPr/>
            </p:nvSpPr>
            <p:spPr>
              <a:xfrm>
                <a:off x="2181828" y="1376165"/>
                <a:ext cx="640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4ECAEA5-97BD-6898-010F-BB5180DB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828" y="1376165"/>
                <a:ext cx="6400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94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Algorithms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146FA3-AD37-C19B-0823-B08C6ED37F9A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C0ED4FA4-6500-3E88-0AB0-3F995E4A71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70934"/>
                  </p:ext>
                </p:extLst>
              </p:nvPr>
            </p:nvGraphicFramePr>
            <p:xfrm>
              <a:off x="1025912" y="1811128"/>
              <a:ext cx="10760928" cy="35630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2367">
                      <a:extLst>
                        <a:ext uri="{9D8B030D-6E8A-4147-A177-3AD203B41FA5}">
                          <a16:colId xmlns:a16="http://schemas.microsoft.com/office/drawing/2014/main" val="1049831712"/>
                        </a:ext>
                      </a:extLst>
                    </a:gridCol>
                    <a:gridCol w="4854034">
                      <a:extLst>
                        <a:ext uri="{9D8B030D-6E8A-4147-A177-3AD203B41FA5}">
                          <a16:colId xmlns:a16="http://schemas.microsoft.com/office/drawing/2014/main" val="2304383200"/>
                        </a:ext>
                      </a:extLst>
                    </a:gridCol>
                    <a:gridCol w="446049">
                      <a:extLst>
                        <a:ext uri="{9D8B030D-6E8A-4147-A177-3AD203B41FA5}">
                          <a16:colId xmlns:a16="http://schemas.microsoft.com/office/drawing/2014/main" val="2289676720"/>
                        </a:ext>
                      </a:extLst>
                    </a:gridCol>
                    <a:gridCol w="4828478">
                      <a:extLst>
                        <a:ext uri="{9D8B030D-6E8A-4147-A177-3AD203B41FA5}">
                          <a16:colId xmlns:a16="http://schemas.microsoft.com/office/drawing/2014/main" val="4029518441"/>
                        </a:ext>
                      </a:extLst>
                    </a:gridCol>
                  </a:tblGrid>
                  <a:tr h="196877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Training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Sampling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598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repeat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(0,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2441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for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t=T,…,1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do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1402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Uniform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({1,…,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})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t&gt;1,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else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z=0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4098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3419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  </a:t>
                          </a:r>
                          <a:r>
                            <a:rPr lang="en-US" altLang="zh-CN" dirty="0"/>
                            <a:t>Take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gradient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descent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step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end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for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18070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CN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return</a:t>
                          </a:r>
                          <a:r>
                            <a:rPr lang="zh-CN" alt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3406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until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converged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073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C0ED4FA4-6500-3E88-0AB0-3F995E4A71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6870934"/>
                  </p:ext>
                </p:extLst>
              </p:nvPr>
            </p:nvGraphicFramePr>
            <p:xfrm>
              <a:off x="1025912" y="1811128"/>
              <a:ext cx="10760928" cy="35630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2367">
                      <a:extLst>
                        <a:ext uri="{9D8B030D-6E8A-4147-A177-3AD203B41FA5}">
                          <a16:colId xmlns:a16="http://schemas.microsoft.com/office/drawing/2014/main" val="1049831712"/>
                        </a:ext>
                      </a:extLst>
                    </a:gridCol>
                    <a:gridCol w="4854034">
                      <a:extLst>
                        <a:ext uri="{9D8B030D-6E8A-4147-A177-3AD203B41FA5}">
                          <a16:colId xmlns:a16="http://schemas.microsoft.com/office/drawing/2014/main" val="2304383200"/>
                        </a:ext>
                      </a:extLst>
                    </a:gridCol>
                    <a:gridCol w="446049">
                      <a:extLst>
                        <a:ext uri="{9D8B030D-6E8A-4147-A177-3AD203B41FA5}">
                          <a16:colId xmlns:a16="http://schemas.microsoft.com/office/drawing/2014/main" val="2289676720"/>
                        </a:ext>
                      </a:extLst>
                    </a:gridCol>
                    <a:gridCol w="4828478">
                      <a:extLst>
                        <a:ext uri="{9D8B030D-6E8A-4147-A177-3AD203B41FA5}">
                          <a16:colId xmlns:a16="http://schemas.microsoft.com/office/drawing/2014/main" val="402951844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Training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Sampling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5984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repeat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2835" t="-182759" r="-525" b="-7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24419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055" t="-282759" r="-109138" b="-6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for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t=T,…,1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do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1402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055" t="-370000" r="-109138" b="-5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2835" t="-370000" r="-525" b="-5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4098776"/>
                      </a:ext>
                    </a:extLst>
                  </a:tr>
                  <a:tr h="590995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055" t="-306522" r="-109138" b="-22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2835" t="-306522" r="-525" b="-22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3419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   </a:t>
                          </a:r>
                          <a:r>
                            <a:rPr lang="en-US" altLang="zh-CN" dirty="0"/>
                            <a:t>Take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gradient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descent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step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on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end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for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1807016"/>
                      </a:ext>
                    </a:extLst>
                  </a:tr>
                  <a:tr h="477774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3055" t="-571053" r="-109138" b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22835" t="-571053" r="-525" b="-9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406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until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converged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0734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44340A4-0C0A-B06C-8958-39C71BCC8F24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525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Latent Variable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631C92-FBC9-B1CF-6F28-A1E2E82BB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12" y="1469291"/>
            <a:ext cx="2857500" cy="1397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44F67D-AAFC-571F-57F9-D347E6726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372" y="1082800"/>
            <a:ext cx="5896328" cy="4701477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DD10F19-66D9-CF1F-0252-6AFADE437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50835" y="3072406"/>
            <a:ext cx="3558617" cy="28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4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3146FA3-AD37-C19B-0823-B08C6ED37F9A}"/>
              </a:ext>
            </a:extLst>
          </p:cNvPr>
          <p:cNvSpPr txBox="1"/>
          <p:nvPr/>
        </p:nvSpPr>
        <p:spPr>
          <a:xfrm>
            <a:off x="574303" y="6174371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lilianweng.github.io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/posts/2021-07-11-diffusion-models/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4340A4-0C0A-B06C-8958-39C71BCC8F24}"/>
              </a:ext>
            </a:extLst>
          </p:cNvPr>
          <p:cNvSpPr txBox="1"/>
          <p:nvPr/>
        </p:nvSpPr>
        <p:spPr>
          <a:xfrm>
            <a:off x="574303" y="6396335"/>
            <a:ext cx="85808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Jonathan Ho, Ajay Jain, and Pieter </a:t>
            </a:r>
            <a:r>
              <a:rPr lang="en" altLang="zh-CN" sz="1200" dirty="0" err="1"/>
              <a:t>Abbeel</a:t>
            </a:r>
            <a:r>
              <a:rPr lang="en" altLang="zh-CN" sz="1200" dirty="0"/>
              <a:t>. “Denoising diffusion probabilistic models”. In: Advances in Neural Information Processing Systems 33 (2020), pp. 6840–6851.</a:t>
            </a:r>
            <a:endParaRPr lang="zh-CN" altLang="en-US" sz="1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C1C8EE-B046-A35D-9B85-30F2ECFA1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790" y="1154665"/>
            <a:ext cx="7772400" cy="46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91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55A7E-15CA-E42B-DF4D-06B1E5FB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2EAC877-AF17-23B0-4CAC-B8A908511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"/>
            <a:ext cx="5317836" cy="3305908"/>
          </a:xfrm>
          <a:prstGeom prst="rect">
            <a:avLst/>
          </a:prstGeom>
        </p:spPr>
      </p:pic>
      <p:pic>
        <p:nvPicPr>
          <p:cNvPr id="5" name="Picture 2" descr="DALL·E 2 generation for “An astronaut riding a horse in outer space in a photorealistic style”">
            <a:extLst>
              <a:ext uri="{FF2B5EF4-FFF2-40B4-BE49-F238E27FC236}">
                <a16:creationId xmlns:a16="http://schemas.microsoft.com/office/drawing/2014/main" id="{102BFD9B-F18F-0BE9-8F2D-273D78DE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EF72B2-12A8-9E6D-B748-BC748C5E1504}"/>
              </a:ext>
            </a:extLst>
          </p:cNvPr>
          <p:cNvSpPr txBox="1"/>
          <p:nvPr/>
        </p:nvSpPr>
        <p:spPr>
          <a:xfrm>
            <a:off x="100789" y="4474310"/>
            <a:ext cx="52332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 astronaut riding a horse in photorealistic style.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220C628C-777A-2815-FDFE-9E099191A9EF}"/>
              </a:ext>
            </a:extLst>
          </p:cNvPr>
          <p:cNvSpPr/>
          <p:nvPr/>
        </p:nvSpPr>
        <p:spPr>
          <a:xfrm>
            <a:off x="1624263" y="4524833"/>
            <a:ext cx="1588169" cy="299102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3294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FAF9CC-D6FA-DE42-2AFE-C09CA2FDCA34}"/>
              </a:ext>
            </a:extLst>
          </p:cNvPr>
          <p:cNvSpPr txBox="1"/>
          <p:nvPr/>
        </p:nvSpPr>
        <p:spPr>
          <a:xfrm>
            <a:off x="277792" y="6231624"/>
            <a:ext cx="9201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effectLst/>
                <a:hlinkClick r:id="rId4"/>
              </a:rPr>
              <a:t>http://arxiv.org/abs/2103.00020</a:t>
            </a:r>
            <a:endParaRPr lang="en" altLang="zh-CN" sz="1000" dirty="0">
              <a:effectLst/>
            </a:endParaRPr>
          </a:p>
        </p:txBody>
      </p:sp>
      <p:pic>
        <p:nvPicPr>
          <p:cNvPr id="2" name="Picture 2" descr="CLIP">
            <a:extLst>
              <a:ext uri="{FF2B5EF4-FFF2-40B4-BE49-F238E27FC236}">
                <a16:creationId xmlns:a16="http://schemas.microsoft.com/office/drawing/2014/main" id="{785D2040-7317-D09C-85F6-C39575473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07" y="1619353"/>
            <a:ext cx="11364951" cy="400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902E28-006C-D663-F417-6E22BEF3C4A1}"/>
              </a:ext>
            </a:extLst>
          </p:cNvPr>
          <p:cNvSpPr txBox="1"/>
          <p:nvPr/>
        </p:nvSpPr>
        <p:spPr>
          <a:xfrm>
            <a:off x="3367042" y="623192"/>
            <a:ext cx="2427268" cy="114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数据：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亿个 图片文本对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可以做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zero-shot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推理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需要预训练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多模态任务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BCFDFA-A3AE-19A2-14E5-CAFA3B0566F6}"/>
              </a:ext>
            </a:extLst>
          </p:cNvPr>
          <p:cNvSpPr txBox="1"/>
          <p:nvPr/>
        </p:nvSpPr>
        <p:spPr>
          <a:xfrm>
            <a:off x="9734385" y="875599"/>
            <a:ext cx="2174973" cy="532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预训练用句子做的，如果后面句子只有一个单词需要判断</a:t>
            </a:r>
          </a:p>
        </p:txBody>
      </p:sp>
    </p:spTree>
    <p:extLst>
      <p:ext uri="{BB962C8B-B14F-4D97-AF65-F5344CB8AC3E}">
        <p14:creationId xmlns:p14="http://schemas.microsoft.com/office/powerpoint/2010/main" val="2527983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DALL-E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FAF9CC-D6FA-DE42-2AFE-C09CA2FDCA34}"/>
              </a:ext>
            </a:extLst>
          </p:cNvPr>
          <p:cNvSpPr txBox="1"/>
          <p:nvPr/>
        </p:nvSpPr>
        <p:spPr>
          <a:xfrm>
            <a:off x="277792" y="6231624"/>
            <a:ext cx="9201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effectLst/>
              </a:rPr>
              <a:t>https://</a:t>
            </a:r>
            <a:r>
              <a:rPr lang="en" altLang="zh-CN" sz="1000" dirty="0" err="1">
                <a:effectLst/>
              </a:rPr>
              <a:t>arxiv.org</a:t>
            </a:r>
            <a:r>
              <a:rPr lang="en" altLang="zh-CN" sz="1000" dirty="0">
                <a:effectLst/>
              </a:rPr>
              <a:t>/pdf/2204.06125.pdf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510C39FF-ECC8-BEBB-0C54-499EF78C1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088" y="1002417"/>
            <a:ext cx="5118779" cy="471558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D565600-35DB-88C1-7AFA-C96718F53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957" y="1082800"/>
            <a:ext cx="4559300" cy="49911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DEE22634-F14D-C855-E2A9-36A5C45CA921}"/>
              </a:ext>
            </a:extLst>
          </p:cNvPr>
          <p:cNvSpPr txBox="1"/>
          <p:nvPr/>
        </p:nvSpPr>
        <p:spPr>
          <a:xfrm>
            <a:off x="277792" y="1725436"/>
            <a:ext cx="2629531" cy="304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现有对比学习方法（如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）得到的特征是非常稳健的，可以同时捕获语义信息和风格特征；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用这个特征来做图像生成；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5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DALLE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two-stage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的模型：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prior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20631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FAF9CC-D6FA-DE42-2AFE-C09CA2FDCA34}"/>
              </a:ext>
            </a:extLst>
          </p:cNvPr>
          <p:cNvSpPr txBox="1"/>
          <p:nvPr/>
        </p:nvSpPr>
        <p:spPr>
          <a:xfrm>
            <a:off x="277792" y="6231624"/>
            <a:ext cx="9201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effectLst/>
                <a:hlinkClick r:id="rId4"/>
              </a:rPr>
              <a:t>http://arxiv.org/abs/2103.00020</a:t>
            </a:r>
            <a:endParaRPr lang="en" altLang="zh-CN" sz="1000" dirty="0">
              <a:effectLst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6C0AD5C-2551-2DCD-A5FC-88D4001F8FAB}"/>
              </a:ext>
            </a:extLst>
          </p:cNvPr>
          <p:cNvSpPr txBox="1"/>
          <p:nvPr/>
        </p:nvSpPr>
        <p:spPr>
          <a:xfrm>
            <a:off x="1181070" y="21597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A44E53-EF6F-0B2E-D5D6-66CA5F647264}"/>
              </a:ext>
            </a:extLst>
          </p:cNvPr>
          <p:cNvSpPr txBox="1"/>
          <p:nvPr/>
        </p:nvSpPr>
        <p:spPr>
          <a:xfrm>
            <a:off x="2432354" y="2159723"/>
            <a:ext cx="665567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D1F553-B44C-59BB-F2E7-7A2E446DC01E}"/>
              </a:ext>
            </a:extLst>
          </p:cNvPr>
          <p:cNvSpPr txBox="1"/>
          <p:nvPr/>
        </p:nvSpPr>
        <p:spPr>
          <a:xfrm>
            <a:off x="3702874" y="2159723"/>
            <a:ext cx="1107996" cy="36933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文本特征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969C72E-8403-B68E-F11A-66E1FC4F815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827401" y="2344389"/>
            <a:ext cx="6049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A46F90E-A26E-911F-7AC0-2114ECA5EAA5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097921" y="2344389"/>
            <a:ext cx="6049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8F81B9A0-105D-DE1C-3183-B5415179DD95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4810870" y="2344389"/>
            <a:ext cx="6049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DBBADC8-F7CC-347D-C710-3C79A4A9D2EE}"/>
              </a:ext>
            </a:extLst>
          </p:cNvPr>
          <p:cNvSpPr txBox="1"/>
          <p:nvPr/>
        </p:nvSpPr>
        <p:spPr>
          <a:xfrm>
            <a:off x="5415823" y="2159723"/>
            <a:ext cx="1172116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Prior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A4A905-F74B-B2C8-7634-BD2C6E3866E1}"/>
              </a:ext>
            </a:extLst>
          </p:cNvPr>
          <p:cNvSpPr txBox="1"/>
          <p:nvPr/>
        </p:nvSpPr>
        <p:spPr>
          <a:xfrm>
            <a:off x="7192892" y="2159723"/>
            <a:ext cx="1107996" cy="369332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图像特征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72D5064-4369-1C52-B0CF-28CBB16F7899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8300888" y="2344389"/>
            <a:ext cx="6049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D361567F-F911-109B-1846-8A28B87CCB9E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6587939" y="2344389"/>
            <a:ext cx="6049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C786EFC-D075-A97F-FB30-0FE2B920943B}"/>
              </a:ext>
            </a:extLst>
          </p:cNvPr>
          <p:cNvSpPr txBox="1"/>
          <p:nvPr/>
        </p:nvSpPr>
        <p:spPr>
          <a:xfrm>
            <a:off x="8905841" y="2159723"/>
            <a:ext cx="1122423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Decoder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5E123D5-7714-0AC0-B47F-1A0E6948A04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10028264" y="2344389"/>
            <a:ext cx="6049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0DD56EA-BDCA-E92B-FD8B-04A0568E2AB8}"/>
              </a:ext>
            </a:extLst>
          </p:cNvPr>
          <p:cNvSpPr txBox="1"/>
          <p:nvPr/>
        </p:nvSpPr>
        <p:spPr>
          <a:xfrm>
            <a:off x="10633217" y="21597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图像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7D763937-0CB7-F7FD-4A4E-EBA0A6B41C13}"/>
              </a:ext>
            </a:extLst>
          </p:cNvPr>
          <p:cNvSpPr/>
          <p:nvPr/>
        </p:nvSpPr>
        <p:spPr>
          <a:xfrm>
            <a:off x="1181070" y="1979250"/>
            <a:ext cx="3838074" cy="733927"/>
          </a:xfrm>
          <a:prstGeom prst="round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7282FA-0EC2-A940-B44C-D1204A5D3003}"/>
              </a:ext>
            </a:extLst>
          </p:cNvPr>
          <p:cNvSpPr txBox="1"/>
          <p:nvPr/>
        </p:nvSpPr>
        <p:spPr>
          <a:xfrm>
            <a:off x="8712837" y="2725208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D22B0326-DFC2-13E2-269C-C97E7889CDE8}"/>
              </a:ext>
            </a:extLst>
          </p:cNvPr>
          <p:cNvCxnSpPr>
            <a:stCxn id="6" idx="2"/>
            <a:endCxn id="17" idx="2"/>
          </p:cNvCxnSpPr>
          <p:nvPr/>
        </p:nvCxnSpPr>
        <p:spPr>
          <a:xfrm rot="16200000" flipH="1">
            <a:off x="5256014" y="38179"/>
            <a:ext cx="12700" cy="4981752"/>
          </a:xfrm>
          <a:prstGeom prst="bentConnector3">
            <a:avLst>
              <a:gd name="adj1" fmla="val 502105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5EEFB41-A57F-1CF1-895B-E960FF624F51}"/>
              </a:ext>
            </a:extLst>
          </p:cNvPr>
          <p:cNvSpPr txBox="1"/>
          <p:nvPr/>
        </p:nvSpPr>
        <p:spPr>
          <a:xfrm>
            <a:off x="3400397" y="3285681"/>
            <a:ext cx="417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生成的图像特征作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ground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truth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773C86-B2BE-FD59-DDCD-24013D070206}"/>
              </a:ext>
            </a:extLst>
          </p:cNvPr>
          <p:cNvSpPr txBox="1"/>
          <p:nvPr/>
        </p:nvSpPr>
        <p:spPr>
          <a:xfrm>
            <a:off x="3200791" y="365501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好处：显式地提取图像特征会增加图像生成的多样性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F2923D88-1600-4DA6-7EFF-AE3D1F64068A}"/>
              </a:ext>
            </a:extLst>
          </p:cNvPr>
          <p:cNvSpPr/>
          <p:nvPr/>
        </p:nvSpPr>
        <p:spPr>
          <a:xfrm>
            <a:off x="2023277" y="1686718"/>
            <a:ext cx="8357273" cy="2518375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9AF7DFE-4F4D-7888-3265-B872A8DD5F03}"/>
              </a:ext>
            </a:extLst>
          </p:cNvPr>
          <p:cNvSpPr txBox="1"/>
          <p:nvPr/>
        </p:nvSpPr>
        <p:spPr>
          <a:xfrm>
            <a:off x="1504234" y="4266244"/>
            <a:ext cx="525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可以实时，使用文本编辑图像，而不需要多次训练</a:t>
            </a: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7745B61C-F702-92EF-AC57-3D26E288AD5F}"/>
              </a:ext>
            </a:extLst>
          </p:cNvPr>
          <p:cNvCxnSpPr>
            <a:cxnSpLocks/>
            <a:stCxn id="16" idx="2"/>
            <a:endCxn id="31" idx="0"/>
          </p:cNvCxnSpPr>
          <p:nvPr/>
        </p:nvCxnSpPr>
        <p:spPr>
          <a:xfrm>
            <a:off x="6001881" y="2529055"/>
            <a:ext cx="0" cy="257373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28AD6BB-32C6-4D49-5916-2A967515814E}"/>
              </a:ext>
            </a:extLst>
          </p:cNvPr>
          <p:cNvSpPr txBox="1"/>
          <p:nvPr/>
        </p:nvSpPr>
        <p:spPr>
          <a:xfrm>
            <a:off x="4379121" y="5102793"/>
            <a:ext cx="324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自回归模型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模型效果好</a:t>
            </a:r>
          </a:p>
        </p:txBody>
      </p:sp>
    </p:spTree>
    <p:extLst>
      <p:ext uri="{BB962C8B-B14F-4D97-AF65-F5344CB8AC3E}">
        <p14:creationId xmlns:p14="http://schemas.microsoft.com/office/powerpoint/2010/main" val="401634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1" grpId="0" animBg="1"/>
      <p:bldP spid="16" grpId="0" animBg="1"/>
      <p:bldP spid="17" grpId="0" animBg="1"/>
      <p:bldP spid="20" grpId="0" animBg="1"/>
      <p:bldP spid="22" grpId="0"/>
      <p:bldP spid="23" grpId="0" animBg="1"/>
      <p:bldP spid="24" grpId="0"/>
      <p:bldP spid="26" grpId="0"/>
      <p:bldP spid="27" grpId="0"/>
      <p:bldP spid="28" grpId="0" animBg="1"/>
      <p:bldP spid="29" grpId="0"/>
      <p:bldP spid="3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模型框架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FAF9CC-D6FA-DE42-2AFE-C09CA2FDCA34}"/>
              </a:ext>
            </a:extLst>
          </p:cNvPr>
          <p:cNvSpPr txBox="1"/>
          <p:nvPr/>
        </p:nvSpPr>
        <p:spPr>
          <a:xfrm>
            <a:off x="277792" y="6231624"/>
            <a:ext cx="92018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effectLst/>
                <a:hlinkClick r:id="rId4"/>
              </a:rPr>
              <a:t>http://arxiv.org/abs/2103.00020</a:t>
            </a:r>
            <a:endParaRPr lang="en" altLang="zh-CN" sz="1000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939501-48BF-4F8F-3BFC-9A3ECBD19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559" y="101865"/>
            <a:ext cx="7157881" cy="3132125"/>
          </a:xfrm>
          <a:prstGeom prst="rect">
            <a:avLst/>
          </a:prstGeom>
        </p:spPr>
      </p:pic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2E295816-73C5-F453-7299-0D78FF0A43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28332" y="4207162"/>
            <a:ext cx="12700" cy="1491734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0DBABFD-1D5E-4D42-644D-53812300DA22}"/>
              </a:ext>
            </a:extLst>
          </p:cNvPr>
          <p:cNvSpPr txBox="1"/>
          <p:nvPr/>
        </p:nvSpPr>
        <p:spPr>
          <a:xfrm>
            <a:off x="3420744" y="5624589"/>
            <a:ext cx="101181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classifier</a:t>
            </a:r>
            <a:endParaRPr kumimoji="1" lang="zh-CN" altLang="en-US" dirty="0"/>
          </a:p>
        </p:txBody>
      </p:sp>
      <p:cxnSp>
        <p:nvCxnSpPr>
          <p:cNvPr id="34" name="肘形连接符 33">
            <a:extLst>
              <a:ext uri="{FF2B5EF4-FFF2-40B4-BE49-F238E27FC236}">
                <a16:creationId xmlns:a16="http://schemas.microsoft.com/office/drawing/2014/main" id="{53473C45-1AB4-5627-8789-70F8B93EFE1A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2785507" y="5174017"/>
            <a:ext cx="997701" cy="272773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2768ADA-78D9-EB6E-5359-DCB2DEB71E6F}"/>
              </a:ext>
            </a:extLst>
          </p:cNvPr>
          <p:cNvSpPr txBox="1"/>
          <p:nvPr/>
        </p:nvSpPr>
        <p:spPr>
          <a:xfrm>
            <a:off x="5053784" y="56245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梯度</a:t>
            </a: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8EC31187-5CAE-DDD4-CD4F-6AB37A91C640}"/>
              </a:ext>
            </a:extLst>
          </p:cNvPr>
          <p:cNvCxnSpPr>
            <a:stCxn id="33" idx="3"/>
            <a:endCxn id="35" idx="1"/>
          </p:cNvCxnSpPr>
          <p:nvPr/>
        </p:nvCxnSpPr>
        <p:spPr>
          <a:xfrm>
            <a:off x="4432559" y="5809255"/>
            <a:ext cx="62122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1191675B-A967-E301-C8C8-DC55BB9C6780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4919929" y="5370214"/>
            <a:ext cx="457021" cy="2543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4B4AF6D4-5382-2284-5966-B829D720D2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600"/>
          <a:stretch/>
        </p:blipFill>
        <p:spPr>
          <a:xfrm>
            <a:off x="277792" y="3588331"/>
            <a:ext cx="10198315" cy="1246820"/>
          </a:xfrm>
          <a:prstGeom prst="rect">
            <a:avLst/>
          </a:prstGeom>
        </p:spPr>
      </p:pic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608C9D79-D15E-DD6C-D941-3900052141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28332" y="4193922"/>
            <a:ext cx="12700" cy="1491734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103E6CD-C2E1-2A81-6143-CBDE7C2C648D}"/>
                  </a:ext>
                </a:extLst>
              </p:cNvPr>
              <p:cNvSpPr txBox="1"/>
              <p:nvPr/>
            </p:nvSpPr>
            <p:spPr>
              <a:xfrm>
                <a:off x="3794300" y="5218474"/>
                <a:ext cx="1125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zh-CN" altLang="en-US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神经网络</a:t>
                </a: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103E6CD-C2E1-2A81-6143-CBDE7C2C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300" y="5218474"/>
                <a:ext cx="1125629" cy="276999"/>
              </a:xfrm>
              <a:prstGeom prst="rect">
                <a:avLst/>
              </a:prstGeom>
              <a:blipFill>
                <a:blip r:embed="rId7"/>
                <a:stretch>
                  <a:fillRect l="-10000" t="-21739" r="-11111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本框 43">
            <a:extLst>
              <a:ext uri="{FF2B5EF4-FFF2-40B4-BE49-F238E27FC236}">
                <a16:creationId xmlns:a16="http://schemas.microsoft.com/office/drawing/2014/main" id="{32441FC1-52E7-3D69-B96E-123875007A12}"/>
              </a:ext>
            </a:extLst>
          </p:cNvPr>
          <p:cNvSpPr txBox="1"/>
          <p:nvPr/>
        </p:nvSpPr>
        <p:spPr>
          <a:xfrm>
            <a:off x="726906" y="3164707"/>
            <a:ext cx="2557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Classifier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guidance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35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4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55A7E-15CA-E42B-DF4D-06B1E5FB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C49613-6505-C8FE-0AEF-C076531AE466}"/>
              </a:ext>
            </a:extLst>
          </p:cNvPr>
          <p:cNvSpPr txBox="1"/>
          <p:nvPr/>
        </p:nvSpPr>
        <p:spPr>
          <a:xfrm>
            <a:off x="2971802" y="-653715"/>
            <a:ext cx="523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a flamingo beside the pool.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37E8531-622C-7446-268A-0213912194FA}"/>
              </a:ext>
            </a:extLst>
          </p:cNvPr>
          <p:cNvCxnSpPr>
            <a:cxnSpLocks/>
          </p:cNvCxnSpPr>
          <p:nvPr/>
        </p:nvCxnSpPr>
        <p:spPr>
          <a:xfrm>
            <a:off x="2971802" y="-354613"/>
            <a:ext cx="54891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6D3738E-5C4A-D544-BD88-E2C8947DE522}"/>
              </a:ext>
            </a:extLst>
          </p:cNvPr>
          <p:cNvSpPr/>
          <p:nvPr/>
        </p:nvSpPr>
        <p:spPr>
          <a:xfrm>
            <a:off x="3532753" y="-629651"/>
            <a:ext cx="1239250" cy="299102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553AFDAC-5092-07CC-0447-85135C0428DE}"/>
              </a:ext>
            </a:extLst>
          </p:cNvPr>
          <p:cNvCxnSpPr>
            <a:cxnSpLocks/>
          </p:cNvCxnSpPr>
          <p:nvPr/>
        </p:nvCxnSpPr>
        <p:spPr>
          <a:xfrm>
            <a:off x="4820653" y="-332874"/>
            <a:ext cx="168389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Original DALL·E 2 generation of an indoor swimming pool surrounded by glass windows">
            <a:extLst>
              <a:ext uri="{FF2B5EF4-FFF2-40B4-BE49-F238E27FC236}">
                <a16:creationId xmlns:a16="http://schemas.microsoft.com/office/drawing/2014/main" id="{B934DCEC-E21F-0070-385A-E73823832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002215" cy="600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DALL·E 2 generation of an indoor swimming pool surrounded by glass windows, with a pink flamingo floatie on the left side">
            <a:extLst>
              <a:ext uri="{FF2B5EF4-FFF2-40B4-BE49-F238E27FC236}">
                <a16:creationId xmlns:a16="http://schemas.microsoft.com/office/drawing/2014/main" id="{83A12B57-1CA0-061E-DF83-8D3D6D5F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85" y="-1"/>
            <a:ext cx="6002215" cy="600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AE7B60D-11A6-D2F7-C7D6-AE206A70EBA7}"/>
              </a:ext>
            </a:extLst>
          </p:cNvPr>
          <p:cNvSpPr txBox="1"/>
          <p:nvPr/>
        </p:nvSpPr>
        <p:spPr>
          <a:xfrm>
            <a:off x="4193380" y="6356825"/>
            <a:ext cx="5233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a flamingo beside the pool.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77FB627-5FD7-CD00-B923-47AA4BEE3B9B}"/>
              </a:ext>
            </a:extLst>
          </p:cNvPr>
          <p:cNvCxnSpPr>
            <a:cxnSpLocks/>
          </p:cNvCxnSpPr>
          <p:nvPr/>
        </p:nvCxnSpPr>
        <p:spPr>
          <a:xfrm>
            <a:off x="4193380" y="6655927"/>
            <a:ext cx="54891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81F8716A-7BF3-30F6-76B6-3F612B40633E}"/>
              </a:ext>
            </a:extLst>
          </p:cNvPr>
          <p:cNvSpPr/>
          <p:nvPr/>
        </p:nvSpPr>
        <p:spPr>
          <a:xfrm>
            <a:off x="4754331" y="6380889"/>
            <a:ext cx="1239250" cy="299102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4BC4577-483A-47CA-58E0-3B218684E5F6}"/>
              </a:ext>
            </a:extLst>
          </p:cNvPr>
          <p:cNvCxnSpPr>
            <a:cxnSpLocks/>
          </p:cNvCxnSpPr>
          <p:nvPr/>
        </p:nvCxnSpPr>
        <p:spPr>
          <a:xfrm>
            <a:off x="6042231" y="6677666"/>
            <a:ext cx="168389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196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FAF9CC-D6FA-DE42-2AFE-C09CA2FDCA34}"/>
              </a:ext>
            </a:extLst>
          </p:cNvPr>
          <p:cNvSpPr txBox="1"/>
          <p:nvPr/>
        </p:nvSpPr>
        <p:spPr>
          <a:xfrm>
            <a:off x="277792" y="6231624"/>
            <a:ext cx="920187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292929"/>
                </a:solidFill>
                <a:latin typeface="source-serif-pro"/>
              </a:rPr>
              <a:t>[1]</a:t>
            </a:r>
            <a:r>
              <a:rPr lang="zh-CN" altLang="en-US" sz="10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" altLang="zh-CN" sz="1000" dirty="0">
                <a:solidFill>
                  <a:srgbClr val="292929"/>
                </a:solidFill>
                <a:latin typeface="source-serif-pro"/>
              </a:rPr>
              <a:t>Cao, H., Tan, C., Gao, Z., Chen, G., Heng, P.-A., &amp; Li, S. Z. (2022). A Survey on Generative Diffusion Model</a:t>
            </a:r>
            <a:r>
              <a:rPr lang="zh-CN" altLang="en-US" sz="10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" altLang="zh-CN" sz="1000" dirty="0">
                <a:solidFill>
                  <a:srgbClr val="292929"/>
                </a:solidFill>
                <a:latin typeface="source-serif-pro"/>
              </a:rPr>
              <a:t>(arXiv:2209.02646). </a:t>
            </a:r>
            <a:r>
              <a:rPr lang="en" altLang="zh-CN" sz="1000" dirty="0" err="1">
                <a:solidFill>
                  <a:srgbClr val="292929"/>
                </a:solidFill>
                <a:latin typeface="source-serif-pro"/>
              </a:rPr>
              <a:t>arXiv</a:t>
            </a:r>
            <a:r>
              <a:rPr lang="en" altLang="zh-CN" sz="1000" dirty="0">
                <a:solidFill>
                  <a:srgbClr val="292929"/>
                </a:solidFill>
                <a:latin typeface="source-serif-pro"/>
              </a:rPr>
              <a:t>. </a:t>
            </a:r>
            <a:r>
              <a:rPr lang="en" altLang="zh-CN" sz="1000" dirty="0">
                <a:effectLst/>
                <a:hlinkClick r:id="rId4"/>
              </a:rPr>
              <a:t>http://arxiv.org/abs/2209.02646</a:t>
            </a:r>
            <a:endParaRPr lang="en" altLang="zh-CN" sz="1000" dirty="0">
              <a:effectLst/>
            </a:endParaRPr>
          </a:p>
          <a:p>
            <a:r>
              <a:rPr lang="en-US" altLang="zh-CN" sz="1000" dirty="0">
                <a:solidFill>
                  <a:srgbClr val="292929"/>
                </a:solidFill>
                <a:latin typeface="source-serif-pro"/>
              </a:rPr>
              <a:t>[2]</a:t>
            </a:r>
            <a:r>
              <a:rPr lang="zh-CN" altLang="en-US" sz="10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" altLang="zh-CN" sz="1000" dirty="0">
                <a:solidFill>
                  <a:srgbClr val="292929"/>
                </a:solidFill>
                <a:latin typeface="source-serif-pro"/>
              </a:rPr>
              <a:t>Yang, L., Zhang, Z., Song, Y., Hong, S., Xu, R., Zhao, Y., Shao, Y., Zhang, W., Cui, B., &amp; Yang, M.-H. (2022). Diffusion Models: A Comprehensive Survey of Methods and Applications (arXiv:2209.00796). </a:t>
            </a:r>
            <a:r>
              <a:rPr lang="en" altLang="zh-CN" sz="1000" dirty="0" err="1">
                <a:solidFill>
                  <a:srgbClr val="292929"/>
                </a:solidFill>
                <a:latin typeface="source-serif-pro"/>
              </a:rPr>
              <a:t>arXiv</a:t>
            </a:r>
            <a:r>
              <a:rPr lang="en" altLang="zh-CN" sz="1000" dirty="0">
                <a:solidFill>
                  <a:srgbClr val="292929"/>
                </a:solidFill>
                <a:latin typeface="source-serif-pro"/>
              </a:rPr>
              <a:t>. </a:t>
            </a:r>
            <a:r>
              <a:rPr lang="en" altLang="zh-CN" sz="1000" dirty="0">
                <a:effectLst/>
                <a:hlinkClick r:id="rId5"/>
              </a:rPr>
              <a:t>http://arxiv.org/abs/2209.00796</a:t>
            </a:r>
            <a:endParaRPr lang="en" altLang="zh-CN" sz="1000" dirty="0"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42E9CC-6C84-FF45-3F77-CC8222E62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0" y="1623169"/>
            <a:ext cx="6295716" cy="34690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8F8C2D-0095-2060-1F70-984E83F3F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656" y="1260112"/>
            <a:ext cx="5249471" cy="421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5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1000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Normalizing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Diffusion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的对比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F9E1BF-5922-3C0E-E4A0-977AEE14D631}"/>
              </a:ext>
            </a:extLst>
          </p:cNvPr>
          <p:cNvSpPr txBox="1"/>
          <p:nvPr/>
        </p:nvSpPr>
        <p:spPr>
          <a:xfrm>
            <a:off x="562738" y="1971077"/>
            <a:ext cx="110665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和</a:t>
            </a:r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Diffusion model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都是生成模型，不同之处：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变换的顺序：</a:t>
            </a:r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模型使用一系列的可逆变换来构建生成模型，而</a:t>
            </a:r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Diffusion model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则是通过将噪声逐步扩散到数据样本中来生成样本。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训练过程：</a:t>
            </a:r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模型的训练过程可以使用标准的最大似然估计方法进行优化，而</a:t>
            </a:r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Diffusion model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则需要使用对数似然差分估计方法进行优化。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生成样本：</a:t>
            </a:r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模型可以直接从潜在空间中生成样本，而</a:t>
            </a:r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Diffusion model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则需要使用逆扩散过程来生成样本。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生成质量：</a:t>
            </a:r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Normalizing flow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模型可以生成高质量的样本，但是在复杂数据集上容易出现模式崩溃的问题；而</a:t>
            </a:r>
            <a:r>
              <a:rPr lang="en" altLang="zh-CN" sz="2000" b="0" i="0" dirty="0">
                <a:solidFill>
                  <a:srgbClr val="111827"/>
                </a:solidFill>
                <a:effectLst/>
                <a:latin typeface="ui-sans-serif"/>
              </a:rPr>
              <a:t>Diffusion model</a:t>
            </a:r>
            <a:r>
              <a:rPr lang="zh-CN" altLang="en-US" sz="2000" b="0" i="0" dirty="0">
                <a:solidFill>
                  <a:srgbClr val="111827"/>
                </a:solidFill>
                <a:effectLst/>
                <a:latin typeface="ui-sans-serif"/>
              </a:rPr>
              <a:t>可以生成良好的样本，且在处理复杂数据集时表现更好。</a:t>
            </a:r>
          </a:p>
        </p:txBody>
      </p:sp>
    </p:spTree>
    <p:extLst>
      <p:ext uri="{BB962C8B-B14F-4D97-AF65-F5344CB8AC3E}">
        <p14:creationId xmlns:p14="http://schemas.microsoft.com/office/powerpoint/2010/main" val="1262337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Generative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579DFA0-73C8-500C-8D0D-B8E79FE5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2275" r="2526" b="2782"/>
          <a:stretch/>
        </p:blipFill>
        <p:spPr bwMode="auto">
          <a:xfrm>
            <a:off x="1025912" y="1082800"/>
            <a:ext cx="7861467" cy="55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圆角矩形 3">
            <a:extLst>
              <a:ext uri="{FF2B5EF4-FFF2-40B4-BE49-F238E27FC236}">
                <a16:creationId xmlns:a16="http://schemas.microsoft.com/office/drawing/2014/main" id="{3A7F78DB-10EC-DB4E-A0C7-425F6A418A77}"/>
              </a:ext>
            </a:extLst>
          </p:cNvPr>
          <p:cNvSpPr/>
          <p:nvPr/>
        </p:nvSpPr>
        <p:spPr>
          <a:xfrm>
            <a:off x="988004" y="5296066"/>
            <a:ext cx="7899375" cy="1463172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98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design loss function?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37C9F8-3A89-8734-B57F-C81ED76C16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646" y="1516615"/>
            <a:ext cx="828208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B2E8F1-6E0D-24B4-6859-170122C65DA0}"/>
              </a:ext>
            </a:extLst>
          </p:cNvPr>
          <p:cNvSpPr txBox="1"/>
          <p:nvPr/>
        </p:nvSpPr>
        <p:spPr>
          <a:xfrm>
            <a:off x="9821726" y="4914900"/>
            <a:ext cx="82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ELBO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68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design loss function?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37C9F8-3A89-8734-B57F-C81ED76C16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380" y="1497942"/>
            <a:ext cx="6173395" cy="29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>
            <a:extLst>
              <a:ext uri="{FF2B5EF4-FFF2-40B4-BE49-F238E27FC236}">
                <a16:creationId xmlns:a16="http://schemas.microsoft.com/office/drawing/2014/main" id="{FE059940-C38A-60AE-A413-4C6E87DF7FC8}"/>
              </a:ext>
            </a:extLst>
          </p:cNvPr>
          <p:cNvSpPr/>
          <p:nvPr/>
        </p:nvSpPr>
        <p:spPr>
          <a:xfrm>
            <a:off x="4259792" y="3935904"/>
            <a:ext cx="1476324" cy="492369"/>
          </a:xfrm>
          <a:prstGeom prst="roundRect">
            <a:avLst/>
          </a:prstGeom>
          <a:solidFill>
            <a:srgbClr val="C0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0E5A952-1527-5440-B8B3-CF6A31CE1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913" y="3278570"/>
            <a:ext cx="6660268" cy="24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BF1B56C-6DE0-57E0-F310-F53CAB18EB2A}"/>
              </a:ext>
            </a:extLst>
          </p:cNvPr>
          <p:cNvSpPr txBox="1"/>
          <p:nvPr/>
        </p:nvSpPr>
        <p:spPr>
          <a:xfrm>
            <a:off x="7870702" y="1724423"/>
            <a:ext cx="2892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Two important 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b="1" i="0" dirty="0">
                <a:solidFill>
                  <a:srgbClr val="292929"/>
                </a:solidFill>
                <a:effectLst/>
                <a:latin typeface="source-serif-pro"/>
              </a:rPr>
              <a:t>Continuity</a:t>
            </a:r>
            <a:endParaRPr kumimoji="1" lang="en-US" altLang="zh-CN" b="1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292929"/>
                </a:solidFill>
                <a:latin typeface="source-serif-pro"/>
              </a:rPr>
              <a:t>Completeness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03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1" y="436469"/>
            <a:ext cx="878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Maximum Likelihood Principle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37C9F8-3A89-8734-B57F-C81ED76C16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23" y="1504808"/>
            <a:ext cx="8197369" cy="398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871A57-4851-20D3-E0E4-7270D98933A4}"/>
                  </a:ext>
                </a:extLst>
              </p:cNvPr>
              <p:cNvSpPr txBox="1"/>
              <p:nvPr/>
            </p:nvSpPr>
            <p:spPr>
              <a:xfrm>
                <a:off x="1047165" y="4952375"/>
                <a:ext cx="14295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871A57-4851-20D3-E0E4-7270D9893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165" y="4952375"/>
                <a:ext cx="1429559" cy="369332"/>
              </a:xfrm>
              <a:prstGeom prst="rect">
                <a:avLst/>
              </a:prstGeom>
              <a:blipFill>
                <a:blip r:embed="rId5"/>
                <a:stretch>
                  <a:fillRect l="-2655" r="-7965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FEB3BF0B-468E-485A-4DE6-1DE79C990898}"/>
              </a:ext>
            </a:extLst>
          </p:cNvPr>
          <p:cNvSpPr/>
          <p:nvPr/>
        </p:nvSpPr>
        <p:spPr>
          <a:xfrm>
            <a:off x="2775857" y="5044708"/>
            <a:ext cx="59826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29883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3357</Words>
  <Application>Microsoft Macintosh PowerPoint</Application>
  <PresentationFormat>宽屏</PresentationFormat>
  <Paragraphs>486</Paragraphs>
  <Slides>69</Slides>
  <Notes>67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69</vt:i4>
      </vt:variant>
    </vt:vector>
  </HeadingPairs>
  <TitlesOfParts>
    <vt:vector size="85" baseType="lpstr">
      <vt:lpstr>-apple-system</vt:lpstr>
      <vt:lpstr>宋体</vt:lpstr>
      <vt:lpstr>Microsoft YaHei</vt:lpstr>
      <vt:lpstr>Microsoft YaHei</vt:lpstr>
      <vt:lpstr>Songti SC</vt:lpstr>
      <vt:lpstr>source-serif-pro</vt:lpstr>
      <vt:lpstr>ui-sans-serif</vt:lpstr>
      <vt:lpstr>Arial</vt:lpstr>
      <vt:lpstr>Calibri</vt:lpstr>
      <vt:lpstr>Calibri Light</vt:lpstr>
      <vt:lpstr>Cambria Math</vt:lpstr>
      <vt:lpstr>Wingdings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2023-04-12T03:06:59Z</dcterms:modified>
  <cp:category/>
</cp:coreProperties>
</file>